
<file path=[Content_Types].xml><?xml version="1.0" encoding="utf-8"?>
<Types xmlns="http://schemas.openxmlformats.org/package/2006/content-types">
  <Default Extension="xml" ContentType="application/xml"/>
  <Default Extension="jpeg" ContentType="image/jpeg"/>
  <Default Extension="png" ContentType="image/png"/>
  <Default Extension="wdp" ContentType="image/vnd.ms-photo"/>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0"/>
  </p:notesMasterIdLst>
  <p:handoutMasterIdLst>
    <p:handoutMasterId r:id="rId41"/>
  </p:handoutMasterIdLst>
  <p:sldIdLst>
    <p:sldId id="259" r:id="rId2"/>
    <p:sldId id="293" r:id="rId3"/>
    <p:sldId id="333" r:id="rId4"/>
    <p:sldId id="294" r:id="rId5"/>
    <p:sldId id="295" r:id="rId6"/>
    <p:sldId id="299" r:id="rId7"/>
    <p:sldId id="301" r:id="rId8"/>
    <p:sldId id="322" r:id="rId9"/>
    <p:sldId id="302" r:id="rId10"/>
    <p:sldId id="334" r:id="rId11"/>
    <p:sldId id="303" r:id="rId12"/>
    <p:sldId id="304" r:id="rId13"/>
    <p:sldId id="309" r:id="rId14"/>
    <p:sldId id="305" r:id="rId15"/>
    <p:sldId id="307" r:id="rId16"/>
    <p:sldId id="321" r:id="rId17"/>
    <p:sldId id="319" r:id="rId18"/>
    <p:sldId id="320" r:id="rId19"/>
    <p:sldId id="308" r:id="rId20"/>
    <p:sldId id="310" r:id="rId21"/>
    <p:sldId id="311" r:id="rId22"/>
    <p:sldId id="323" r:id="rId23"/>
    <p:sldId id="324" r:id="rId24"/>
    <p:sldId id="312" r:id="rId25"/>
    <p:sldId id="313" r:id="rId26"/>
    <p:sldId id="327" r:id="rId27"/>
    <p:sldId id="314" r:id="rId28"/>
    <p:sldId id="325" r:id="rId29"/>
    <p:sldId id="326" r:id="rId30"/>
    <p:sldId id="316" r:id="rId31"/>
    <p:sldId id="328" r:id="rId32"/>
    <p:sldId id="329" r:id="rId33"/>
    <p:sldId id="331" r:id="rId34"/>
    <p:sldId id="317" r:id="rId35"/>
    <p:sldId id="335" r:id="rId36"/>
    <p:sldId id="318" r:id="rId37"/>
    <p:sldId id="296" r:id="rId38"/>
    <p:sldId id="332" r:id="rId39"/>
  </p:sldIdLst>
  <p:sldSz cx="9144000" cy="6858000" type="screen4x3"/>
  <p:notesSz cx="7315200" cy="9601200"/>
  <p:defaultTextStyle>
    <a:defPPr>
      <a:defRPr lang="en-US"/>
    </a:defPPr>
    <a:lvl1pPr algn="l" defTabSz="457200" rtl="0" fontAlgn="base">
      <a:spcBef>
        <a:spcPct val="0"/>
      </a:spcBef>
      <a:spcAft>
        <a:spcPct val="0"/>
      </a:spcAft>
      <a:defRPr kern="1200">
        <a:solidFill>
          <a:schemeClr val="tx1"/>
        </a:solidFill>
        <a:latin typeface="Calibri"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extLst>
    <p:ext uri="{EFAFB233-063F-42B5-8137-9DF3F51BA10A}">
      <p15:sldGuideLst xmlns:p15="http://schemas.microsoft.com/office/powerpoint/2012/main">
        <p15:guide id="1" orient="horz" pos="3112">
          <p15:clr>
            <a:srgbClr val="A4A3A4"/>
          </p15:clr>
        </p15:guide>
        <p15:guide id="2" orient="horz" pos="4128">
          <p15:clr>
            <a:srgbClr val="A4A3A4"/>
          </p15:clr>
        </p15:guide>
        <p15:guide id="3" pos="288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anSickle, Ryan" initials="VR"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90"/>
    <a:srgbClr val="FAA123"/>
    <a:srgbClr val="33CC33"/>
    <a:srgbClr val="00FF00"/>
    <a:srgbClr val="66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19" autoAdjust="0"/>
    <p:restoredTop sz="96405" autoAdjust="0"/>
  </p:normalViewPr>
  <p:slideViewPr>
    <p:cSldViewPr snapToGrid="0" snapToObjects="1">
      <p:cViewPr varScale="1">
        <p:scale>
          <a:sx n="127" d="100"/>
          <a:sy n="127" d="100"/>
        </p:scale>
        <p:origin x="1056" y="176"/>
      </p:cViewPr>
      <p:guideLst>
        <p:guide orient="horz" pos="3112"/>
        <p:guide orient="horz" pos="4128"/>
        <p:guide pos="2888"/>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notesMaster" Target="notesMasters/notesMaster1.xml"/><Relationship Id="rId41" Type="http://schemas.openxmlformats.org/officeDocument/2006/relationships/handoutMaster" Target="handoutMasters/handoutMaster1.xml"/><Relationship Id="rId42" Type="http://schemas.openxmlformats.org/officeDocument/2006/relationships/commentAuthors" Target="commentAuthors.xml"/><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583" cy="480226"/>
          </a:xfrm>
          <a:prstGeom prst="rect">
            <a:avLst/>
          </a:prstGeom>
        </p:spPr>
        <p:txBody>
          <a:bodyPr vert="horz" lIns="96648" tIns="48324" rIns="96648" bIns="48324"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4142962" y="0"/>
            <a:ext cx="3170583" cy="480226"/>
          </a:xfrm>
          <a:prstGeom prst="rect">
            <a:avLst/>
          </a:prstGeom>
        </p:spPr>
        <p:txBody>
          <a:bodyPr vert="horz" wrap="square" lIns="96648" tIns="48324" rIns="96648" bIns="48324" numCol="1" anchor="t" anchorCtr="0" compatLnSpc="1">
            <a:prstTxWarp prst="textNoShape">
              <a:avLst/>
            </a:prstTxWarp>
          </a:bodyPr>
          <a:lstStyle>
            <a:lvl1pPr algn="r">
              <a:defRPr sz="1200"/>
            </a:lvl1pPr>
          </a:lstStyle>
          <a:p>
            <a:pPr>
              <a:defRPr/>
            </a:pPr>
            <a:fld id="{68EAB5F8-9ED8-425F-820B-AF794B6E1D92}" type="datetimeFigureOut">
              <a:rPr lang="en-US" altLang="en-US"/>
              <a:pPr>
                <a:defRPr/>
              </a:pPr>
              <a:t>7/8/17</a:t>
            </a:fld>
            <a:endParaRPr lang="en-US" altLang="en-US"/>
          </a:p>
        </p:txBody>
      </p:sp>
      <p:sp>
        <p:nvSpPr>
          <p:cNvPr id="4" name="Footer Placeholder 3"/>
          <p:cNvSpPr>
            <a:spLocks noGrp="1"/>
          </p:cNvSpPr>
          <p:nvPr>
            <p:ph type="ftr" sz="quarter" idx="2"/>
          </p:nvPr>
        </p:nvSpPr>
        <p:spPr>
          <a:xfrm>
            <a:off x="0" y="9120976"/>
            <a:ext cx="3170583" cy="478575"/>
          </a:xfrm>
          <a:prstGeom prst="rect">
            <a:avLst/>
          </a:prstGeom>
        </p:spPr>
        <p:txBody>
          <a:bodyPr vert="horz" lIns="96648" tIns="48324" rIns="96648" bIns="48324"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4142962" y="9120976"/>
            <a:ext cx="3170583" cy="478575"/>
          </a:xfrm>
          <a:prstGeom prst="rect">
            <a:avLst/>
          </a:prstGeom>
        </p:spPr>
        <p:txBody>
          <a:bodyPr vert="horz" wrap="square" lIns="96648" tIns="48324" rIns="96648" bIns="48324" numCol="1" anchor="b" anchorCtr="0" compatLnSpc="1">
            <a:prstTxWarp prst="textNoShape">
              <a:avLst/>
            </a:prstTxWarp>
          </a:bodyPr>
          <a:lstStyle>
            <a:lvl1pPr algn="r">
              <a:defRPr sz="1200"/>
            </a:lvl1pPr>
          </a:lstStyle>
          <a:p>
            <a:pPr>
              <a:defRPr/>
            </a:pPr>
            <a:fld id="{3620AA40-AE02-407F-A7DB-4CC791A9569E}" type="slidenum">
              <a:rPr lang="en-US" altLang="en-US"/>
              <a:pPr>
                <a:defRPr/>
              </a:pPr>
              <a:t>‹#›</a:t>
            </a:fld>
            <a:endParaRPr lang="en-US" altLang="en-US"/>
          </a:p>
        </p:txBody>
      </p:sp>
    </p:spTree>
    <p:extLst>
      <p:ext uri="{BB962C8B-B14F-4D97-AF65-F5344CB8AC3E}">
        <p14:creationId xmlns:p14="http://schemas.microsoft.com/office/powerpoint/2010/main" val="2293668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583" cy="480226"/>
          </a:xfrm>
          <a:prstGeom prst="rect">
            <a:avLst/>
          </a:prstGeom>
        </p:spPr>
        <p:txBody>
          <a:bodyPr vert="horz" lIns="96648" tIns="48324" rIns="96648" bIns="48324"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4142962" y="0"/>
            <a:ext cx="3170583" cy="480226"/>
          </a:xfrm>
          <a:prstGeom prst="rect">
            <a:avLst/>
          </a:prstGeom>
        </p:spPr>
        <p:txBody>
          <a:bodyPr vert="horz" wrap="square" lIns="96648" tIns="48324" rIns="96648" bIns="48324" numCol="1" anchor="t" anchorCtr="0" compatLnSpc="1">
            <a:prstTxWarp prst="textNoShape">
              <a:avLst/>
            </a:prstTxWarp>
          </a:bodyPr>
          <a:lstStyle>
            <a:lvl1pPr algn="r">
              <a:defRPr sz="1200"/>
            </a:lvl1pPr>
          </a:lstStyle>
          <a:p>
            <a:pPr>
              <a:defRPr/>
            </a:pPr>
            <a:fld id="{4813D3F1-1F15-4D40-A3E4-5C51E4E34BB0}" type="datetimeFigureOut">
              <a:rPr lang="en-US" altLang="en-US"/>
              <a:pPr>
                <a:defRPr/>
              </a:pPr>
              <a:t>7/8/17</a:t>
            </a:fld>
            <a:endParaRPr lang="en-US" altLang="en-US"/>
          </a:p>
        </p:txBody>
      </p:sp>
      <p:sp>
        <p:nvSpPr>
          <p:cNvPr id="4" name="Slide Image Placeholder 3"/>
          <p:cNvSpPr>
            <a:spLocks noGrp="1" noRot="1" noChangeAspect="1"/>
          </p:cNvSpPr>
          <p:nvPr>
            <p:ph type="sldImg" idx="2"/>
          </p:nvPr>
        </p:nvSpPr>
        <p:spPr>
          <a:xfrm>
            <a:off x="1258888" y="720725"/>
            <a:ext cx="4797425" cy="3598863"/>
          </a:xfrm>
          <a:prstGeom prst="rect">
            <a:avLst/>
          </a:prstGeom>
          <a:noFill/>
          <a:ln w="12700">
            <a:solidFill>
              <a:prstClr val="black"/>
            </a:solidFill>
          </a:ln>
        </p:spPr>
        <p:txBody>
          <a:bodyPr vert="horz" lIns="96648" tIns="48324" rIns="96648" bIns="48324" rtlCol="0" anchor="ctr"/>
          <a:lstStyle/>
          <a:p>
            <a:pPr lvl="0"/>
            <a:endParaRPr lang="en-US" noProof="0"/>
          </a:p>
        </p:txBody>
      </p:sp>
      <p:sp>
        <p:nvSpPr>
          <p:cNvPr id="5" name="Notes Placeholder 4"/>
          <p:cNvSpPr>
            <a:spLocks noGrp="1"/>
          </p:cNvSpPr>
          <p:nvPr>
            <p:ph type="body" sz="quarter" idx="3"/>
          </p:nvPr>
        </p:nvSpPr>
        <p:spPr>
          <a:xfrm>
            <a:off x="732183" y="4561313"/>
            <a:ext cx="5850835" cy="4318725"/>
          </a:xfrm>
          <a:prstGeom prst="rect">
            <a:avLst/>
          </a:prstGeom>
        </p:spPr>
        <p:txBody>
          <a:bodyPr vert="horz" lIns="96648" tIns="48324" rIns="96648" bIns="48324"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20976"/>
            <a:ext cx="3170583" cy="478575"/>
          </a:xfrm>
          <a:prstGeom prst="rect">
            <a:avLst/>
          </a:prstGeom>
        </p:spPr>
        <p:txBody>
          <a:bodyPr vert="horz" lIns="96648" tIns="48324" rIns="96648" bIns="48324"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4142962" y="9120976"/>
            <a:ext cx="3170583" cy="478575"/>
          </a:xfrm>
          <a:prstGeom prst="rect">
            <a:avLst/>
          </a:prstGeom>
        </p:spPr>
        <p:txBody>
          <a:bodyPr vert="horz" wrap="square" lIns="96648" tIns="48324" rIns="96648" bIns="48324" numCol="1" anchor="b" anchorCtr="0" compatLnSpc="1">
            <a:prstTxWarp prst="textNoShape">
              <a:avLst/>
            </a:prstTxWarp>
          </a:bodyPr>
          <a:lstStyle>
            <a:lvl1pPr algn="r">
              <a:defRPr sz="1200"/>
            </a:lvl1pPr>
          </a:lstStyle>
          <a:p>
            <a:pPr>
              <a:defRPr/>
            </a:pPr>
            <a:fld id="{8981CCCB-3201-4486-A93F-EBD5D19C8473}" type="slidenum">
              <a:rPr lang="en-US" altLang="en-US"/>
              <a:pPr>
                <a:defRPr/>
              </a:pPr>
              <a:t>‹#›</a:t>
            </a:fld>
            <a:endParaRPr lang="en-US" altLang="en-US"/>
          </a:p>
        </p:txBody>
      </p:sp>
    </p:spTree>
    <p:extLst>
      <p:ext uri="{BB962C8B-B14F-4D97-AF65-F5344CB8AC3E}">
        <p14:creationId xmlns:p14="http://schemas.microsoft.com/office/powerpoint/2010/main" val="1442904932"/>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83477" indent="-300829" eaLnBrk="0" hangingPunct="0">
              <a:spcBef>
                <a:spcPct val="30000"/>
              </a:spcBef>
              <a:defRPr sz="1200">
                <a:solidFill>
                  <a:schemeClr val="tx1"/>
                </a:solidFill>
                <a:latin typeface="Calibri" pitchFamily="34" charset="0"/>
                <a:ea typeface="MS PGothic" pitchFamily="34" charset="-128"/>
              </a:defRPr>
            </a:lvl2pPr>
            <a:lvl3pPr marL="1206621" indent="-239672" eaLnBrk="0" hangingPunct="0">
              <a:spcBef>
                <a:spcPct val="30000"/>
              </a:spcBef>
              <a:defRPr sz="1200">
                <a:solidFill>
                  <a:schemeClr val="tx1"/>
                </a:solidFill>
                <a:latin typeface="Calibri" pitchFamily="34" charset="0"/>
                <a:ea typeface="MS PGothic" pitchFamily="34" charset="-128"/>
              </a:defRPr>
            </a:lvl3pPr>
            <a:lvl4pPr marL="1689269" indent="-239672" eaLnBrk="0" hangingPunct="0">
              <a:spcBef>
                <a:spcPct val="30000"/>
              </a:spcBef>
              <a:defRPr sz="1200">
                <a:solidFill>
                  <a:schemeClr val="tx1"/>
                </a:solidFill>
                <a:latin typeface="Calibri" pitchFamily="34" charset="0"/>
                <a:ea typeface="MS PGothic" pitchFamily="34" charset="-128"/>
              </a:defRPr>
            </a:lvl4pPr>
            <a:lvl5pPr marL="2173571" indent="-239672" eaLnBrk="0" hangingPunct="0">
              <a:spcBef>
                <a:spcPct val="30000"/>
              </a:spcBef>
              <a:defRPr sz="1200">
                <a:solidFill>
                  <a:schemeClr val="tx1"/>
                </a:solidFill>
                <a:latin typeface="Calibri" pitchFamily="34" charset="0"/>
                <a:ea typeface="MS PGothic" pitchFamily="34" charset="-128"/>
              </a:defRPr>
            </a:lvl5pPr>
            <a:lvl6pPr marL="2649607" indent="-239672" defTabSz="476037" eaLnBrk="0" fontAlgn="base" hangingPunct="0">
              <a:spcBef>
                <a:spcPct val="30000"/>
              </a:spcBef>
              <a:spcAft>
                <a:spcPct val="0"/>
              </a:spcAft>
              <a:defRPr sz="1200">
                <a:solidFill>
                  <a:schemeClr val="tx1"/>
                </a:solidFill>
                <a:latin typeface="Calibri" pitchFamily="34" charset="0"/>
                <a:ea typeface="MS PGothic" pitchFamily="34" charset="-128"/>
              </a:defRPr>
            </a:lvl6pPr>
            <a:lvl7pPr marL="3125644" indent="-239672" defTabSz="476037" eaLnBrk="0" fontAlgn="base" hangingPunct="0">
              <a:spcBef>
                <a:spcPct val="30000"/>
              </a:spcBef>
              <a:spcAft>
                <a:spcPct val="0"/>
              </a:spcAft>
              <a:defRPr sz="1200">
                <a:solidFill>
                  <a:schemeClr val="tx1"/>
                </a:solidFill>
                <a:latin typeface="Calibri" pitchFamily="34" charset="0"/>
                <a:ea typeface="MS PGothic" pitchFamily="34" charset="-128"/>
              </a:defRPr>
            </a:lvl7pPr>
            <a:lvl8pPr marL="3601681" indent="-239672" defTabSz="476037" eaLnBrk="0" fontAlgn="base" hangingPunct="0">
              <a:spcBef>
                <a:spcPct val="30000"/>
              </a:spcBef>
              <a:spcAft>
                <a:spcPct val="0"/>
              </a:spcAft>
              <a:defRPr sz="1200">
                <a:solidFill>
                  <a:schemeClr val="tx1"/>
                </a:solidFill>
                <a:latin typeface="Calibri" pitchFamily="34" charset="0"/>
                <a:ea typeface="MS PGothic" pitchFamily="34" charset="-128"/>
              </a:defRPr>
            </a:lvl8pPr>
            <a:lvl9pPr marL="4077717" indent="-239672" defTabSz="476037"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40B45162-E2D6-43A9-AA3C-71065339879C}" type="slidenum">
              <a:rPr lang="en-US" altLang="en-US" smtClean="0"/>
              <a:pPr eaLnBrk="1" hangingPunct="1">
                <a:spcBef>
                  <a:spcPct val="0"/>
                </a:spcBef>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Wingdings" panose="05000000000000000000" pitchFamily="2" charset="2"/>
              <a:buChar char="§"/>
            </a:pPr>
            <a:endParaRPr lang="en-US" dirty="0"/>
          </a:p>
        </p:txBody>
      </p:sp>
      <p:sp>
        <p:nvSpPr>
          <p:cNvPr id="4" name="Slide Number Placeholder 3"/>
          <p:cNvSpPr>
            <a:spLocks noGrp="1"/>
          </p:cNvSpPr>
          <p:nvPr>
            <p:ph type="sldNum" sz="quarter" idx="10"/>
          </p:nvPr>
        </p:nvSpPr>
        <p:spPr/>
        <p:txBody>
          <a:bodyPr/>
          <a:lstStyle/>
          <a:p>
            <a:pPr>
              <a:defRPr/>
            </a:pPr>
            <a:fld id="{8981CCCB-3201-4486-A93F-EBD5D19C8473}" type="slidenum">
              <a:rPr lang="en-US" altLang="en-US" smtClean="0"/>
              <a:pPr>
                <a:defRPr/>
              </a:pPr>
              <a:t>10</a:t>
            </a:fld>
            <a:endParaRPr lang="en-US" altLang="en-US"/>
          </a:p>
        </p:txBody>
      </p:sp>
    </p:spTree>
    <p:extLst>
      <p:ext uri="{BB962C8B-B14F-4D97-AF65-F5344CB8AC3E}">
        <p14:creationId xmlns:p14="http://schemas.microsoft.com/office/powerpoint/2010/main" val="24366052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
            </a:pPr>
            <a:r>
              <a:rPr lang="en-US" dirty="0"/>
              <a:t>Initially, the relationship between Atlanta Transit and MARTA was hostile, with Atlanta Transit pushing opposing rapid transit plans.</a:t>
            </a:r>
          </a:p>
          <a:p>
            <a:pPr marL="171450" indent="-171450">
              <a:buFont typeface="Wingdings" panose="05000000000000000000" pitchFamily="2" charset="2"/>
              <a:buChar char="§"/>
            </a:pPr>
            <a:r>
              <a:rPr lang="en-US" dirty="0"/>
              <a:t>When Atlanta Transit managers realized the profits to be made if they were bought out by MARTA, this faded.</a:t>
            </a:r>
          </a:p>
          <a:p>
            <a:pPr marL="171450" indent="-171450">
              <a:buFont typeface="Wingdings" panose="05000000000000000000" pitchFamily="2" charset="2"/>
              <a:buChar char="§"/>
            </a:pPr>
            <a:r>
              <a:rPr lang="en-US" dirty="0"/>
              <a:t>Among employees who transitioned, there were growing pains as they integrated into the new organization.  An example was the ATS Christmas ham – an annual tradition wherein management gifted a ham or turkey to all employees.  Cautious with the use of its new taxpayer dollars, MARTA ended the practice, upsetting a number of ATS employees who were uncomfortable in the new agency culture.</a:t>
            </a:r>
          </a:p>
          <a:p>
            <a:endParaRPr lang="en-US" dirty="0"/>
          </a:p>
        </p:txBody>
      </p:sp>
      <p:sp>
        <p:nvSpPr>
          <p:cNvPr id="4" name="Slide Number Placeholder 3"/>
          <p:cNvSpPr>
            <a:spLocks noGrp="1"/>
          </p:cNvSpPr>
          <p:nvPr>
            <p:ph type="sldNum" sz="quarter" idx="10"/>
          </p:nvPr>
        </p:nvSpPr>
        <p:spPr/>
        <p:txBody>
          <a:bodyPr/>
          <a:lstStyle/>
          <a:p>
            <a:pPr>
              <a:defRPr/>
            </a:pPr>
            <a:fld id="{8981CCCB-3201-4486-A93F-EBD5D19C8473}" type="slidenum">
              <a:rPr lang="en-US" altLang="en-US" smtClean="0"/>
              <a:pPr>
                <a:defRPr/>
              </a:pPr>
              <a:t>11</a:t>
            </a:fld>
            <a:endParaRPr lang="en-US" altLang="en-US"/>
          </a:p>
        </p:txBody>
      </p:sp>
    </p:spTree>
    <p:extLst>
      <p:ext uri="{BB962C8B-B14F-4D97-AF65-F5344CB8AC3E}">
        <p14:creationId xmlns:p14="http://schemas.microsoft.com/office/powerpoint/2010/main" val="18866678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lang="en-US" dirty="0"/>
              <a:t>The Atlanta Regional Metropolitan Planning Commission (now ARC, the regional planning commission) began pushing rapid transit plans in the early 1960s.</a:t>
            </a:r>
          </a:p>
          <a:p>
            <a:pPr marL="171450" marR="0" lvl="0" indent="-171450" algn="l" defTabSz="457200"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lang="en-US" dirty="0"/>
              <a:t>These images show a very early conceptual system, along with its modern new look.</a:t>
            </a:r>
          </a:p>
          <a:p>
            <a:pPr marL="171450" marR="0" lvl="0" indent="-171450" algn="l" defTabSz="457200"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lang="en-US" dirty="0"/>
              <a:t>One train in the upper left image is signed for </a:t>
            </a:r>
            <a:r>
              <a:rPr lang="en-US" baseline="0" dirty="0"/>
              <a:t>Marietta, where this system’s northwest line would have ended – roughly following the path of the former interurban.</a:t>
            </a:r>
          </a:p>
          <a:p>
            <a:pPr marL="171450" marR="0" lvl="0" indent="-171450" algn="l" defTabSz="457200"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lang="en-US" baseline="0" dirty="0"/>
              <a:t>The “Transit Center Station” shown in the photo is in the vicinity of Atlanta’s original Union Station.</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8981CCCB-3201-4486-A93F-EBD5D19C8473}" type="slidenum">
              <a:rPr lang="en-US" altLang="en-US" smtClean="0"/>
              <a:pPr>
                <a:defRPr/>
              </a:pPr>
              <a:t>12</a:t>
            </a:fld>
            <a:endParaRPr lang="en-US" altLang="en-US"/>
          </a:p>
        </p:txBody>
      </p:sp>
    </p:spTree>
    <p:extLst>
      <p:ext uri="{BB962C8B-B14F-4D97-AF65-F5344CB8AC3E}">
        <p14:creationId xmlns:p14="http://schemas.microsoft.com/office/powerpoint/2010/main" val="27566849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lang="en-US" dirty="0"/>
              <a:t>Similar to WMATA and BART, MARTA engineers at the time tried to save on right-of-way costs by designing the system along existing railroads.</a:t>
            </a:r>
          </a:p>
          <a:p>
            <a:pPr marL="171450" marR="0" lvl="0" indent="-171450" algn="l" defTabSz="457200"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lang="en-US" dirty="0"/>
              <a:t>But there was a trade-off: these rights-of-way bypassed many activity centers and neighborhood districts,</a:t>
            </a:r>
            <a:r>
              <a:rPr lang="en-US" baseline="0" dirty="0"/>
              <a:t> requiring bus transfers or extensive walks.</a:t>
            </a:r>
            <a:endParaRPr lang="en-US" dirty="0"/>
          </a:p>
          <a:p>
            <a:pPr marL="171450" marR="0" lvl="0" indent="-171450" algn="l" defTabSz="457200"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lang="en-US" dirty="0"/>
              <a:t>Key exceptions were designed into the system: a central subway through downtown and midtown Atlanta, as well as one in Decatur.</a:t>
            </a:r>
          </a:p>
          <a:p>
            <a:endParaRPr lang="en-US" dirty="0"/>
          </a:p>
        </p:txBody>
      </p:sp>
      <p:sp>
        <p:nvSpPr>
          <p:cNvPr id="4" name="Slide Number Placeholder 3"/>
          <p:cNvSpPr>
            <a:spLocks noGrp="1"/>
          </p:cNvSpPr>
          <p:nvPr>
            <p:ph type="sldNum" sz="quarter" idx="10"/>
          </p:nvPr>
        </p:nvSpPr>
        <p:spPr/>
        <p:txBody>
          <a:bodyPr/>
          <a:lstStyle/>
          <a:p>
            <a:pPr>
              <a:defRPr/>
            </a:pPr>
            <a:fld id="{8981CCCB-3201-4486-A93F-EBD5D19C8473}" type="slidenum">
              <a:rPr lang="en-US" altLang="en-US" smtClean="0"/>
              <a:pPr>
                <a:defRPr/>
              </a:pPr>
              <a:t>13</a:t>
            </a:fld>
            <a:endParaRPr lang="en-US" altLang="en-US"/>
          </a:p>
        </p:txBody>
      </p:sp>
    </p:spTree>
    <p:extLst>
      <p:ext uri="{BB962C8B-B14F-4D97-AF65-F5344CB8AC3E}">
        <p14:creationId xmlns:p14="http://schemas.microsoft.com/office/powerpoint/2010/main" val="18674441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
            </a:pPr>
            <a:r>
              <a:rPr lang="en-US" dirty="0"/>
              <a:t>MARTA advanced a rail-only referendum in 1968 that failed, caught between the tense racial politics of the day and resentment from suburban voters unwilling to pay the property tax increase.</a:t>
            </a:r>
          </a:p>
          <a:p>
            <a:pPr marL="171450" indent="-171450">
              <a:buFont typeface="Wingdings" panose="05000000000000000000" pitchFamily="2" charset="2"/>
              <a:buChar char="§"/>
            </a:pPr>
            <a:r>
              <a:rPr lang="en-US" dirty="0"/>
              <a:t>After the defeat, MARTA regrouped and proposed a revised system, coupled with a major 5-year bus improvement plan and a 10-year reduction in fares to 15 cents.</a:t>
            </a:r>
          </a:p>
          <a:p>
            <a:pPr marL="171450" indent="-171450">
              <a:buFont typeface="Wingdings" panose="05000000000000000000" pitchFamily="2" charset="2"/>
              <a:buChar char="§"/>
            </a:pPr>
            <a:r>
              <a:rPr lang="en-US" dirty="0"/>
              <a:t>A</a:t>
            </a:r>
            <a:r>
              <a:rPr lang="en-US" baseline="0" dirty="0"/>
              <a:t> 1971 vote saw two counties join; other counties were cut out of the rapid transit system plan.</a:t>
            </a:r>
            <a:endParaRPr lang="en-US" dirty="0"/>
          </a:p>
          <a:p>
            <a:pPr marL="171450" indent="-171450">
              <a:buFont typeface="Wingdings" panose="05000000000000000000" pitchFamily="2" charset="2"/>
              <a:buChar char="§"/>
            </a:pPr>
            <a:r>
              <a:rPr lang="en-US" dirty="0"/>
              <a:t>The South Atlanta and Tucker-North DeKalb busways were designed to operate on freeways that were never built, cancelled after prolonged organized opposition by local neighborhood groups.</a:t>
            </a:r>
          </a:p>
          <a:p>
            <a:pPr marL="171450" indent="-171450">
              <a:buFont typeface="Wingdings" panose="05000000000000000000" pitchFamily="2" charset="2"/>
              <a:buChar char="§"/>
            </a:pPr>
            <a:r>
              <a:rPr lang="en-US" dirty="0"/>
              <a:t>The Inman Park Station is a remaining vestige of these plans, with limited entrances and nearby Freedom Park, which was built on the abandoned freeway property.</a:t>
            </a:r>
          </a:p>
          <a:p>
            <a:pPr marL="171450" indent="-171450">
              <a:buFont typeface="Wingdings" panose="05000000000000000000" pitchFamily="2" charset="2"/>
              <a:buChar char="§"/>
            </a:pPr>
            <a:r>
              <a:rPr lang="en-US" dirty="0"/>
              <a:t>Other provisions for unbuilt lines exist in a trench and tunnel portals near East Lake Station, interesting track geometry near East Point Station, and empty tunnels branching off north of Arts Center Station.</a:t>
            </a:r>
          </a:p>
          <a:p>
            <a:pPr marL="171450" indent="-171450">
              <a:buFont typeface="Wingdings" panose="05000000000000000000" pitchFamily="2" charset="2"/>
              <a:buChar char="§"/>
            </a:pPr>
            <a:endParaRPr lang="en-US" dirty="0"/>
          </a:p>
        </p:txBody>
      </p:sp>
      <p:sp>
        <p:nvSpPr>
          <p:cNvPr id="4" name="Slide Number Placeholder 3"/>
          <p:cNvSpPr>
            <a:spLocks noGrp="1"/>
          </p:cNvSpPr>
          <p:nvPr>
            <p:ph type="sldNum" sz="quarter" idx="10"/>
          </p:nvPr>
        </p:nvSpPr>
        <p:spPr/>
        <p:txBody>
          <a:bodyPr/>
          <a:lstStyle/>
          <a:p>
            <a:pPr>
              <a:defRPr/>
            </a:pPr>
            <a:fld id="{8981CCCB-3201-4486-A93F-EBD5D19C8473}" type="slidenum">
              <a:rPr lang="en-US" altLang="en-US" smtClean="0"/>
              <a:pPr>
                <a:defRPr/>
              </a:pPr>
              <a:t>14</a:t>
            </a:fld>
            <a:endParaRPr lang="en-US" altLang="en-US"/>
          </a:p>
        </p:txBody>
      </p:sp>
    </p:spTree>
    <p:extLst>
      <p:ext uri="{BB962C8B-B14F-4D97-AF65-F5344CB8AC3E}">
        <p14:creationId xmlns:p14="http://schemas.microsoft.com/office/powerpoint/2010/main" val="20753407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
            </a:pPr>
            <a:r>
              <a:rPr lang="en-US" dirty="0"/>
              <a:t>The first subway in the southeast was built through downtown Decatur, which opened with the system’s first segment in 1979.</a:t>
            </a:r>
          </a:p>
          <a:p>
            <a:pPr marL="171450" indent="-171450">
              <a:buFont typeface="Wingdings" panose="05000000000000000000" pitchFamily="2" charset="2"/>
              <a:buChar char="§"/>
            </a:pPr>
            <a:r>
              <a:rPr lang="en-US" dirty="0"/>
              <a:t>MARTA’s Phase A construction</a:t>
            </a:r>
            <a:r>
              <a:rPr lang="en-US" baseline="0" dirty="0"/>
              <a:t> effort would last until 1982, and would construct much of today’s Blue Line and a portion of the downtown Atlanta subway.</a:t>
            </a:r>
          </a:p>
          <a:p>
            <a:pPr marL="171450" indent="-171450">
              <a:buFont typeface="Wingdings" panose="05000000000000000000" pitchFamily="2" charset="2"/>
              <a:buChar char="§"/>
            </a:pPr>
            <a:r>
              <a:rPr lang="en-US" baseline="0" dirty="0"/>
              <a:t>MARTA was a mammoth effort for Atlanta.  It was proclaimed to be the largest regional public works project since the TVA.</a:t>
            </a:r>
            <a:endParaRPr lang="en-US" dirty="0"/>
          </a:p>
        </p:txBody>
      </p:sp>
      <p:sp>
        <p:nvSpPr>
          <p:cNvPr id="4" name="Slide Number Placeholder 3"/>
          <p:cNvSpPr>
            <a:spLocks noGrp="1"/>
          </p:cNvSpPr>
          <p:nvPr>
            <p:ph type="sldNum" sz="quarter" idx="10"/>
          </p:nvPr>
        </p:nvSpPr>
        <p:spPr/>
        <p:txBody>
          <a:bodyPr/>
          <a:lstStyle/>
          <a:p>
            <a:pPr>
              <a:defRPr/>
            </a:pPr>
            <a:fld id="{8981CCCB-3201-4486-A93F-EBD5D19C8473}" type="slidenum">
              <a:rPr lang="en-US" altLang="en-US" smtClean="0"/>
              <a:pPr>
                <a:defRPr/>
              </a:pPr>
              <a:t>15</a:t>
            </a:fld>
            <a:endParaRPr lang="en-US" altLang="en-US"/>
          </a:p>
        </p:txBody>
      </p:sp>
    </p:spTree>
    <p:extLst>
      <p:ext uri="{BB962C8B-B14F-4D97-AF65-F5344CB8AC3E}">
        <p14:creationId xmlns:p14="http://schemas.microsoft.com/office/powerpoint/2010/main" val="29907300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Scenes from Phase A</a:t>
            </a:r>
            <a:r>
              <a:rPr lang="en-US" baseline="0" dirty="0"/>
              <a:t> rail construction.</a:t>
            </a:r>
            <a:endParaRPr lang="en-US" dirty="0"/>
          </a:p>
          <a:p>
            <a:pPr marL="171450" indent="-171450">
              <a:buFont typeface="Wingdings" panose="05000000000000000000" pitchFamily="2" charset="2"/>
              <a:buChar char="§"/>
            </a:pPr>
            <a:r>
              <a:rPr lang="en-US" dirty="0"/>
              <a:t>At top left: H.E. Holmes Station under construction.</a:t>
            </a:r>
          </a:p>
          <a:p>
            <a:pPr marL="171450" indent="-171450">
              <a:buFont typeface="Wingdings" panose="05000000000000000000" pitchFamily="2" charset="2"/>
              <a:buChar char="§"/>
            </a:pPr>
            <a:r>
              <a:rPr lang="en-US" baseline="0" dirty="0"/>
              <a:t>At bottom left: construction at the Omni (now Dome) Station.  The station box is visible at rear, under the soaring </a:t>
            </a:r>
            <a:r>
              <a:rPr lang="en-US" baseline="0" dirty="0" err="1"/>
              <a:t>Techwood</a:t>
            </a:r>
            <a:r>
              <a:rPr lang="en-US" baseline="0" dirty="0"/>
              <a:t> </a:t>
            </a:r>
            <a:r>
              <a:rPr lang="en-US" baseline="0" dirty="0" err="1"/>
              <a:t>Dr</a:t>
            </a:r>
            <a:r>
              <a:rPr lang="en-US" baseline="0" dirty="0"/>
              <a:t> viaduct.  In the foreground, direct fixation structures for the pocket track are visible.</a:t>
            </a:r>
          </a:p>
          <a:p>
            <a:pPr marL="171450" indent="-171450">
              <a:buFont typeface="Wingdings" panose="05000000000000000000" pitchFamily="2" charset="2"/>
              <a:buChar char="§"/>
            </a:pPr>
            <a:r>
              <a:rPr lang="en-US" baseline="0" dirty="0"/>
              <a:t>At right: construction at the Civic Center Station.  The station bridges over the Downtown Connector, which was temporarily re-routed out of construction’s way as the southern half of the bridge was built.  The highway was subsequently widened to fill the entire space under the bridge.</a:t>
            </a:r>
            <a:endParaRPr lang="en-US" dirty="0"/>
          </a:p>
        </p:txBody>
      </p:sp>
      <p:sp>
        <p:nvSpPr>
          <p:cNvPr id="4" name="Slide Number Placeholder 3"/>
          <p:cNvSpPr>
            <a:spLocks noGrp="1"/>
          </p:cNvSpPr>
          <p:nvPr>
            <p:ph type="sldNum" sz="quarter" idx="10"/>
          </p:nvPr>
        </p:nvSpPr>
        <p:spPr/>
        <p:txBody>
          <a:bodyPr/>
          <a:lstStyle/>
          <a:p>
            <a:pPr>
              <a:defRPr/>
            </a:pPr>
            <a:fld id="{8981CCCB-3201-4486-A93F-EBD5D19C8473}" type="slidenum">
              <a:rPr lang="en-US" altLang="en-US" smtClean="0"/>
              <a:pPr>
                <a:defRPr/>
              </a:pPr>
              <a:t>16</a:t>
            </a:fld>
            <a:endParaRPr lang="en-US" altLang="en-US"/>
          </a:p>
        </p:txBody>
      </p:sp>
    </p:spTree>
    <p:extLst>
      <p:ext uri="{BB962C8B-B14F-4D97-AF65-F5344CB8AC3E}">
        <p14:creationId xmlns:p14="http://schemas.microsoft.com/office/powerpoint/2010/main" val="23041850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Scenes from Five Points Station</a:t>
            </a:r>
            <a:r>
              <a:rPr lang="en-US" baseline="0" dirty="0"/>
              <a:t> construction.</a:t>
            </a:r>
            <a:endParaRPr lang="en-US" dirty="0"/>
          </a:p>
          <a:p>
            <a:pPr marL="171450" indent="-171450">
              <a:buFont typeface="Wingdings" panose="05000000000000000000" pitchFamily="2" charset="2"/>
              <a:buChar char="§"/>
            </a:pPr>
            <a:r>
              <a:rPr lang="en-US" dirty="0"/>
              <a:t>At left: construction of the Five Points roof and oculus.</a:t>
            </a:r>
          </a:p>
          <a:p>
            <a:pPr marL="171450" indent="-171450">
              <a:buFont typeface="Wingdings" panose="05000000000000000000" pitchFamily="2" charset="2"/>
              <a:buChar char="§"/>
            </a:pPr>
            <a:r>
              <a:rPr lang="en-US" dirty="0"/>
              <a:t>Top right: early</a:t>
            </a:r>
            <a:r>
              <a:rPr lang="en-US" baseline="0" dirty="0"/>
              <a:t> construction of the East/West platform level, possibly from the area of the Eastbound outside platform.</a:t>
            </a:r>
          </a:p>
          <a:p>
            <a:pPr marL="171450" indent="-171450">
              <a:buFont typeface="Wingdings" panose="05000000000000000000" pitchFamily="2" charset="2"/>
              <a:buChar char="§"/>
            </a:pPr>
            <a:r>
              <a:rPr lang="en-US" baseline="0" dirty="0"/>
              <a:t>Bottom right: the nearly-complete eastbound platforms and tracks.</a:t>
            </a:r>
            <a:endParaRPr lang="en-US" dirty="0"/>
          </a:p>
        </p:txBody>
      </p:sp>
      <p:sp>
        <p:nvSpPr>
          <p:cNvPr id="4" name="Slide Number Placeholder 3"/>
          <p:cNvSpPr>
            <a:spLocks noGrp="1"/>
          </p:cNvSpPr>
          <p:nvPr>
            <p:ph type="sldNum" sz="quarter" idx="10"/>
          </p:nvPr>
        </p:nvSpPr>
        <p:spPr/>
        <p:txBody>
          <a:bodyPr/>
          <a:lstStyle/>
          <a:p>
            <a:pPr>
              <a:defRPr/>
            </a:pPr>
            <a:fld id="{8981CCCB-3201-4486-A93F-EBD5D19C8473}" type="slidenum">
              <a:rPr lang="en-US" altLang="en-US" smtClean="0"/>
              <a:pPr>
                <a:defRPr/>
              </a:pPr>
              <a:t>17</a:t>
            </a:fld>
            <a:endParaRPr lang="en-US" altLang="en-US"/>
          </a:p>
        </p:txBody>
      </p:sp>
    </p:spTree>
    <p:extLst>
      <p:ext uri="{BB962C8B-B14F-4D97-AF65-F5344CB8AC3E}">
        <p14:creationId xmlns:p14="http://schemas.microsoft.com/office/powerpoint/2010/main" val="11503226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MARTA rail construction</a:t>
            </a:r>
            <a:r>
              <a:rPr lang="en-US" baseline="0" dirty="0"/>
              <a:t> was underway, the first railcar order was built in France by </a:t>
            </a:r>
            <a:r>
              <a:rPr lang="en-US" baseline="0" dirty="0" err="1"/>
              <a:t>Societe</a:t>
            </a:r>
            <a:r>
              <a:rPr lang="en-US" baseline="0" dirty="0"/>
              <a:t> Franco-</a:t>
            </a:r>
            <a:r>
              <a:rPr lang="en-US" baseline="0" dirty="0" err="1"/>
              <a:t>Belge</a:t>
            </a:r>
            <a:r>
              <a:rPr lang="en-US" baseline="0" dirty="0"/>
              <a:t>.</a:t>
            </a:r>
          </a:p>
          <a:p>
            <a:pPr marL="171450" indent="-171450">
              <a:buFont typeface="Wingdings" panose="05000000000000000000" pitchFamily="2" charset="2"/>
              <a:buChar char="§"/>
            </a:pPr>
            <a:r>
              <a:rPr lang="en-US" baseline="0" dirty="0"/>
              <a:t>Top left: Car 101 is loaded onto a barge in France.</a:t>
            </a:r>
          </a:p>
          <a:p>
            <a:pPr marL="171450" indent="-171450">
              <a:buFont typeface="Wingdings" panose="05000000000000000000" pitchFamily="2" charset="2"/>
              <a:buChar char="§"/>
            </a:pPr>
            <a:r>
              <a:rPr lang="en-US" baseline="0" dirty="0"/>
              <a:t>Bottom left: a train is shown to the public as a preview at the still-unfinished Avondale Station.</a:t>
            </a:r>
          </a:p>
          <a:p>
            <a:pPr marL="171450" indent="-171450">
              <a:buFont typeface="Wingdings" panose="05000000000000000000" pitchFamily="2" charset="2"/>
              <a:buChar char="§"/>
            </a:pPr>
            <a:r>
              <a:rPr lang="en-US" baseline="0" dirty="0"/>
              <a:t>Right: Finishing work is done at the Inman-Park/</a:t>
            </a:r>
            <a:r>
              <a:rPr lang="en-US" baseline="0" dirty="0" err="1"/>
              <a:t>Reynoldstown</a:t>
            </a:r>
            <a:r>
              <a:rPr lang="en-US" baseline="0" dirty="0"/>
              <a:t> Station.</a:t>
            </a:r>
          </a:p>
        </p:txBody>
      </p:sp>
      <p:sp>
        <p:nvSpPr>
          <p:cNvPr id="4" name="Slide Number Placeholder 3"/>
          <p:cNvSpPr>
            <a:spLocks noGrp="1"/>
          </p:cNvSpPr>
          <p:nvPr>
            <p:ph type="sldNum" sz="quarter" idx="10"/>
          </p:nvPr>
        </p:nvSpPr>
        <p:spPr/>
        <p:txBody>
          <a:bodyPr/>
          <a:lstStyle/>
          <a:p>
            <a:pPr>
              <a:defRPr/>
            </a:pPr>
            <a:fld id="{8981CCCB-3201-4486-A93F-EBD5D19C8473}" type="slidenum">
              <a:rPr lang="en-US" altLang="en-US" smtClean="0"/>
              <a:pPr>
                <a:defRPr/>
              </a:pPr>
              <a:t>18</a:t>
            </a:fld>
            <a:endParaRPr lang="en-US" altLang="en-US"/>
          </a:p>
        </p:txBody>
      </p:sp>
    </p:spTree>
    <p:extLst>
      <p:ext uri="{BB962C8B-B14F-4D97-AF65-F5344CB8AC3E}">
        <p14:creationId xmlns:p14="http://schemas.microsoft.com/office/powerpoint/2010/main" val="42254743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
            </a:pPr>
            <a:r>
              <a:rPr lang="en-US" dirty="0"/>
              <a:t>The system opened on June 30,</a:t>
            </a:r>
            <a:r>
              <a:rPr lang="en-US" baseline="0" dirty="0"/>
              <a:t> 1979 and continued expanding for two decades.</a:t>
            </a:r>
          </a:p>
          <a:p>
            <a:pPr marL="171450" indent="-171450">
              <a:buFont typeface="Wingdings" panose="05000000000000000000" pitchFamily="2" charset="2"/>
              <a:buChar char="§"/>
            </a:pPr>
            <a:r>
              <a:rPr lang="en-US" baseline="0" dirty="0"/>
              <a:t>A number of staff including the GM left for Houston after the system opened.</a:t>
            </a:r>
          </a:p>
          <a:p>
            <a:pPr marL="171450" indent="-171450">
              <a:buFont typeface="Wingdings" panose="05000000000000000000" pitchFamily="2" charset="2"/>
              <a:buChar char="§"/>
            </a:pPr>
            <a:r>
              <a:rPr lang="en-US" baseline="0" dirty="0"/>
              <a:t>Changes to the 1971 plan included the conversion of the North Atlanta Busway, which was ultimately built as a heavy rail extension in a highway median.  It’s now the Red Line to North Springs.</a:t>
            </a:r>
          </a:p>
          <a:p>
            <a:pPr marL="171450" indent="-171450">
              <a:buFont typeface="Wingdings" panose="05000000000000000000" pitchFamily="2" charset="2"/>
              <a:buChar char="§"/>
            </a:pPr>
            <a:r>
              <a:rPr lang="en-US" dirty="0"/>
              <a:t>Clayton</a:t>
            </a:r>
            <a:r>
              <a:rPr lang="en-US" baseline="0" dirty="0"/>
              <a:t> County, which opted not to join MARTA in 1971, voted to join the system in 2014.  Bus service was rolled out within months, and a long-range planning effort was started.  More on that later.</a:t>
            </a:r>
            <a:endParaRPr lang="en-US" dirty="0"/>
          </a:p>
        </p:txBody>
      </p:sp>
      <p:sp>
        <p:nvSpPr>
          <p:cNvPr id="4" name="Slide Number Placeholder 3"/>
          <p:cNvSpPr>
            <a:spLocks noGrp="1"/>
          </p:cNvSpPr>
          <p:nvPr>
            <p:ph type="sldNum" sz="quarter" idx="10"/>
          </p:nvPr>
        </p:nvSpPr>
        <p:spPr/>
        <p:txBody>
          <a:bodyPr/>
          <a:lstStyle/>
          <a:p>
            <a:pPr>
              <a:defRPr/>
            </a:pPr>
            <a:fld id="{8981CCCB-3201-4486-A93F-EBD5D19C8473}" type="slidenum">
              <a:rPr lang="en-US" altLang="en-US" smtClean="0"/>
              <a:pPr>
                <a:defRPr/>
              </a:pPr>
              <a:t>19</a:t>
            </a:fld>
            <a:endParaRPr lang="en-US" altLang="en-US"/>
          </a:p>
        </p:txBody>
      </p:sp>
    </p:spTree>
    <p:extLst>
      <p:ext uri="{BB962C8B-B14F-4D97-AF65-F5344CB8AC3E}">
        <p14:creationId xmlns:p14="http://schemas.microsoft.com/office/powerpoint/2010/main" val="37926819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981CCCB-3201-4486-A93F-EBD5D19C8473}" type="slidenum">
              <a:rPr lang="en-US" altLang="en-US" smtClean="0"/>
              <a:pPr>
                <a:defRPr/>
              </a:pPr>
              <a:t>2</a:t>
            </a:fld>
            <a:endParaRPr lang="en-US" altLang="en-US"/>
          </a:p>
        </p:txBody>
      </p:sp>
    </p:spTree>
    <p:extLst>
      <p:ext uri="{BB962C8B-B14F-4D97-AF65-F5344CB8AC3E}">
        <p14:creationId xmlns:p14="http://schemas.microsoft.com/office/powerpoint/2010/main" val="30876985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System</a:t>
            </a:r>
            <a:r>
              <a:rPr lang="en-US" baseline="0" dirty="0"/>
              <a:t> demographics:</a:t>
            </a:r>
          </a:p>
          <a:p>
            <a:pPr marL="171450" indent="-171450">
              <a:buFont typeface="Wingdings" panose="05000000000000000000" pitchFamily="2" charset="2"/>
              <a:buChar char="§"/>
            </a:pPr>
            <a:r>
              <a:rPr lang="en-US" baseline="0" dirty="0"/>
              <a:t>Annual household income – 87.3% under $75,000</a:t>
            </a:r>
          </a:p>
          <a:p>
            <a:pPr marL="171450" indent="-171450">
              <a:buFont typeface="Wingdings" panose="05000000000000000000" pitchFamily="2" charset="2"/>
              <a:buChar char="§"/>
            </a:pPr>
            <a:r>
              <a:rPr lang="en-US" baseline="0" dirty="0"/>
              <a:t>Gender – 46.1% female, 53.9% male</a:t>
            </a:r>
          </a:p>
          <a:p>
            <a:pPr marL="171450" indent="-171450">
              <a:buFont typeface="Wingdings" panose="05000000000000000000" pitchFamily="2" charset="2"/>
              <a:buChar char="§"/>
            </a:pPr>
            <a:r>
              <a:rPr lang="en-US" baseline="0" dirty="0"/>
              <a:t>Race – 75.3% African-American, 15.8% white, 8.9% other</a:t>
            </a:r>
          </a:p>
          <a:p>
            <a:pPr marL="171450" indent="-171450">
              <a:buFont typeface="Wingdings" panose="05000000000000000000" pitchFamily="2" charset="2"/>
              <a:buChar char="§"/>
            </a:pPr>
            <a:r>
              <a:rPr lang="en-US" baseline="0" dirty="0"/>
              <a:t>Ethnicity – 5.7% Spanish/Hispanic/Latino, 94.3% not</a:t>
            </a:r>
          </a:p>
          <a:p>
            <a:pPr marL="171450" indent="-171450">
              <a:buFont typeface="Wingdings" panose="05000000000000000000" pitchFamily="2" charset="2"/>
              <a:buChar char="§"/>
            </a:pPr>
            <a:r>
              <a:rPr lang="en-US" baseline="0" dirty="0"/>
              <a:t>School - 31.2% high school degree or under, 52.3% part or complete bachelor’s degree, 9.5% grad/post-grad</a:t>
            </a:r>
          </a:p>
          <a:p>
            <a:pPr marL="171450" indent="-171450">
              <a:buFont typeface="Wingdings" panose="05000000000000000000" pitchFamily="2" charset="2"/>
              <a:buChar char="§"/>
            </a:pPr>
            <a:r>
              <a:rPr lang="en-US" baseline="0" dirty="0"/>
              <a:t>Age - 3.5% 65 or older, 71.7% 25-64 years, 24.7% 16-24</a:t>
            </a:r>
          </a:p>
          <a:p>
            <a:pPr marL="171450" indent="-171450">
              <a:buFont typeface="Wingdings" panose="05000000000000000000" pitchFamily="2" charset="2"/>
              <a:buChar char="§"/>
            </a:pPr>
            <a:r>
              <a:rPr lang="en-US" baseline="0" dirty="0"/>
              <a:t>85.7% live in service area, 14.3% out of district</a:t>
            </a:r>
            <a:endParaRPr lang="en-US" dirty="0"/>
          </a:p>
        </p:txBody>
      </p:sp>
      <p:sp>
        <p:nvSpPr>
          <p:cNvPr id="4" name="Slide Number Placeholder 3"/>
          <p:cNvSpPr>
            <a:spLocks noGrp="1"/>
          </p:cNvSpPr>
          <p:nvPr>
            <p:ph type="sldNum" sz="quarter" idx="10"/>
          </p:nvPr>
        </p:nvSpPr>
        <p:spPr/>
        <p:txBody>
          <a:bodyPr/>
          <a:lstStyle/>
          <a:p>
            <a:pPr>
              <a:defRPr/>
            </a:pPr>
            <a:fld id="{8981CCCB-3201-4486-A93F-EBD5D19C8473}" type="slidenum">
              <a:rPr lang="en-US" altLang="en-US" smtClean="0"/>
              <a:pPr>
                <a:defRPr/>
              </a:pPr>
              <a:t>20</a:t>
            </a:fld>
            <a:endParaRPr lang="en-US" altLang="en-US"/>
          </a:p>
        </p:txBody>
      </p:sp>
    </p:spTree>
    <p:extLst>
      <p:ext uri="{BB962C8B-B14F-4D97-AF65-F5344CB8AC3E}">
        <p14:creationId xmlns:p14="http://schemas.microsoft.com/office/powerpoint/2010/main" val="3717664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Wingdings" panose="05000000000000000000" pitchFamily="2" charset="2"/>
              <a:buChar char="§"/>
            </a:pPr>
            <a:r>
              <a:rPr lang="en-US" dirty="0"/>
              <a:t>Largest</a:t>
            </a:r>
            <a:r>
              <a:rPr lang="en-US" baseline="0" dirty="0"/>
              <a:t> brownfield signaling project in the country</a:t>
            </a:r>
            <a:endParaRPr lang="en-US" dirty="0"/>
          </a:p>
        </p:txBody>
      </p:sp>
      <p:sp>
        <p:nvSpPr>
          <p:cNvPr id="4" name="Slide Number Placeholder 3"/>
          <p:cNvSpPr>
            <a:spLocks noGrp="1"/>
          </p:cNvSpPr>
          <p:nvPr>
            <p:ph type="sldNum" sz="quarter" idx="10"/>
          </p:nvPr>
        </p:nvSpPr>
        <p:spPr/>
        <p:txBody>
          <a:bodyPr/>
          <a:lstStyle/>
          <a:p>
            <a:pPr>
              <a:defRPr/>
            </a:pPr>
            <a:fld id="{8981CCCB-3201-4486-A93F-EBD5D19C8473}" type="slidenum">
              <a:rPr lang="en-US" altLang="en-US" smtClean="0"/>
              <a:pPr>
                <a:defRPr/>
              </a:pPr>
              <a:t>25</a:t>
            </a:fld>
            <a:endParaRPr lang="en-US" altLang="en-US"/>
          </a:p>
        </p:txBody>
      </p:sp>
    </p:spTree>
    <p:extLst>
      <p:ext uri="{BB962C8B-B14F-4D97-AF65-F5344CB8AC3E}">
        <p14:creationId xmlns:p14="http://schemas.microsoft.com/office/powerpoint/2010/main" val="31698851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
            </a:pPr>
            <a:r>
              <a:rPr lang="en-US" dirty="0"/>
              <a:t>The I-20</a:t>
            </a:r>
            <a:r>
              <a:rPr lang="en-US" baseline="0" dirty="0"/>
              <a:t> East transit initiative includes two parts.</a:t>
            </a:r>
          </a:p>
          <a:p>
            <a:pPr marL="171450" indent="-171450">
              <a:buFont typeface="Wingdings" panose="05000000000000000000" pitchFamily="2" charset="2"/>
              <a:buChar char="§"/>
            </a:pPr>
            <a:r>
              <a:rPr lang="en-US" baseline="0" dirty="0"/>
              <a:t>The first is a bus rapid transit line from downtown Atlanta to Wesley Chapel Rd in DeKalb County.</a:t>
            </a:r>
          </a:p>
          <a:p>
            <a:pPr marL="171450" indent="-171450">
              <a:buFont typeface="Wingdings" panose="05000000000000000000" pitchFamily="2" charset="2"/>
              <a:buChar char="§"/>
            </a:pPr>
            <a:r>
              <a:rPr lang="en-US" baseline="0" dirty="0"/>
              <a:t>The second is a heavy rail extension from Indian Creek to </a:t>
            </a:r>
            <a:r>
              <a:rPr lang="en-US" baseline="0" dirty="0" err="1"/>
              <a:t>Stonecrest</a:t>
            </a:r>
            <a:r>
              <a:rPr lang="en-US" baseline="0" dirty="0"/>
              <a:t> Mall, near the DeKalb/Rockdale County line.</a:t>
            </a:r>
          </a:p>
          <a:p>
            <a:pPr marL="171450" indent="-171450">
              <a:buFont typeface="Wingdings" panose="05000000000000000000" pitchFamily="2" charset="2"/>
              <a:buChar char="§"/>
            </a:pPr>
            <a:r>
              <a:rPr lang="en-US" baseline="0" dirty="0"/>
              <a:t>This will provide a direct link to south DeKalb County from downtown Atlanta, and connect south DeKalb to Decatur and other areas in the county.</a:t>
            </a:r>
            <a:endParaRPr lang="en-US" dirty="0"/>
          </a:p>
        </p:txBody>
      </p:sp>
      <p:sp>
        <p:nvSpPr>
          <p:cNvPr id="4" name="Slide Number Placeholder 3"/>
          <p:cNvSpPr>
            <a:spLocks noGrp="1"/>
          </p:cNvSpPr>
          <p:nvPr>
            <p:ph type="sldNum" sz="quarter" idx="10"/>
          </p:nvPr>
        </p:nvSpPr>
        <p:spPr/>
        <p:txBody>
          <a:bodyPr/>
          <a:lstStyle/>
          <a:p>
            <a:pPr>
              <a:defRPr/>
            </a:pPr>
            <a:fld id="{8981CCCB-3201-4486-A93F-EBD5D19C8473}" type="slidenum">
              <a:rPr lang="en-US" altLang="en-US" smtClean="0"/>
              <a:pPr>
                <a:defRPr/>
              </a:pPr>
              <a:t>30</a:t>
            </a:fld>
            <a:endParaRPr lang="en-US" altLang="en-US"/>
          </a:p>
        </p:txBody>
      </p:sp>
    </p:spTree>
    <p:extLst>
      <p:ext uri="{BB962C8B-B14F-4D97-AF65-F5344CB8AC3E}">
        <p14:creationId xmlns:p14="http://schemas.microsoft.com/office/powerpoint/2010/main" val="21654424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Wingdings" panose="05000000000000000000" pitchFamily="2" charset="2"/>
              <a:buChar char="§"/>
            </a:pPr>
            <a:r>
              <a:rPr lang="en-US" dirty="0"/>
              <a:t>The GA-400 project would expand a high-capacity service along the highway corridor into</a:t>
            </a:r>
            <a:r>
              <a:rPr lang="en-US" baseline="0" dirty="0"/>
              <a:t> North Fulton County as far as Alpharetta.</a:t>
            </a:r>
          </a:p>
          <a:p>
            <a:pPr marL="228600" indent="-228600">
              <a:buFont typeface="Wingdings" panose="05000000000000000000" pitchFamily="2" charset="2"/>
              <a:buChar char="§"/>
            </a:pPr>
            <a:r>
              <a:rPr lang="en-US" baseline="0" dirty="0"/>
              <a:t>Heavy rail and bus rapid transit are being considered.</a:t>
            </a:r>
          </a:p>
          <a:p>
            <a:pPr marL="228600" indent="-228600">
              <a:buFont typeface="Wingdings" panose="05000000000000000000" pitchFamily="2" charset="2"/>
              <a:buChar char="§"/>
            </a:pPr>
            <a:r>
              <a:rPr lang="en-US" baseline="0" dirty="0"/>
              <a:t>This would add 5 stations to the system.</a:t>
            </a:r>
            <a:endParaRPr lang="en-US" dirty="0"/>
          </a:p>
        </p:txBody>
      </p:sp>
      <p:sp>
        <p:nvSpPr>
          <p:cNvPr id="4" name="Slide Number Placeholder 3"/>
          <p:cNvSpPr>
            <a:spLocks noGrp="1"/>
          </p:cNvSpPr>
          <p:nvPr>
            <p:ph type="sldNum" sz="quarter" idx="10"/>
          </p:nvPr>
        </p:nvSpPr>
        <p:spPr/>
        <p:txBody>
          <a:bodyPr/>
          <a:lstStyle/>
          <a:p>
            <a:pPr>
              <a:defRPr/>
            </a:pPr>
            <a:fld id="{8981CCCB-3201-4486-A93F-EBD5D19C8473}" type="slidenum">
              <a:rPr lang="en-US" altLang="en-US" smtClean="0"/>
              <a:pPr>
                <a:defRPr/>
              </a:pPr>
              <a:t>31</a:t>
            </a:fld>
            <a:endParaRPr lang="en-US" altLang="en-US"/>
          </a:p>
        </p:txBody>
      </p:sp>
    </p:spTree>
    <p:extLst>
      <p:ext uri="{BB962C8B-B14F-4D97-AF65-F5344CB8AC3E}">
        <p14:creationId xmlns:p14="http://schemas.microsoft.com/office/powerpoint/2010/main" val="574331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
            </a:pPr>
            <a:r>
              <a:rPr lang="en-US" dirty="0"/>
              <a:t>The Clifton Corridor Transit</a:t>
            </a:r>
            <a:r>
              <a:rPr lang="en-US" baseline="0" dirty="0"/>
              <a:t> Initiative provides new light rail service between Lindbergh Center and Avondale.</a:t>
            </a:r>
          </a:p>
          <a:p>
            <a:pPr marL="171450" indent="-171450">
              <a:buFont typeface="Wingdings" panose="05000000000000000000" pitchFamily="2" charset="2"/>
              <a:buChar char="§"/>
            </a:pPr>
            <a:r>
              <a:rPr lang="en-US" dirty="0"/>
              <a:t>This</a:t>
            </a:r>
            <a:r>
              <a:rPr lang="en-US" baseline="0" dirty="0"/>
              <a:t> line would serve major employers in the area – Emory University, Centers for Disease Control, Children’s Healthcare, and more.</a:t>
            </a:r>
          </a:p>
          <a:p>
            <a:pPr marL="171450" indent="-171450">
              <a:buFont typeface="Wingdings" panose="05000000000000000000" pitchFamily="2" charset="2"/>
              <a:buChar char="§"/>
            </a:pPr>
            <a:r>
              <a:rPr lang="en-US" baseline="0" dirty="0"/>
              <a:t>Notably, the employers are clustered in the central part of the proposed lines, without convenient freeway access or MARTA rail service.  This line would add a new high-capacity option.</a:t>
            </a:r>
          </a:p>
          <a:p>
            <a:pPr marL="171450" indent="-171450">
              <a:buFont typeface="Wingdings" panose="05000000000000000000" pitchFamily="2" charset="2"/>
              <a:buChar char="§"/>
            </a:pPr>
            <a:r>
              <a:rPr lang="en-US" baseline="0" dirty="0"/>
              <a:t>Several alternatives are still under consideration.</a:t>
            </a:r>
          </a:p>
          <a:p>
            <a:pPr marL="171450" indent="-171450">
              <a:buFont typeface="Wingdings" panose="05000000000000000000" pitchFamily="2" charset="2"/>
              <a:buChar char="§"/>
            </a:pPr>
            <a:r>
              <a:rPr lang="en-US" baseline="0" dirty="0"/>
              <a:t>Interestingly, Emory University has started making moves to be annexed into the City of Atlanta, whose recently-passed MARTA sales tax might then be applied towards construction of this line.</a:t>
            </a:r>
            <a:endParaRPr lang="en-US" dirty="0"/>
          </a:p>
        </p:txBody>
      </p:sp>
      <p:sp>
        <p:nvSpPr>
          <p:cNvPr id="4" name="Slide Number Placeholder 3"/>
          <p:cNvSpPr>
            <a:spLocks noGrp="1"/>
          </p:cNvSpPr>
          <p:nvPr>
            <p:ph type="sldNum" sz="quarter" idx="10"/>
          </p:nvPr>
        </p:nvSpPr>
        <p:spPr/>
        <p:txBody>
          <a:bodyPr/>
          <a:lstStyle/>
          <a:p>
            <a:pPr>
              <a:defRPr/>
            </a:pPr>
            <a:fld id="{8981CCCB-3201-4486-A93F-EBD5D19C8473}" type="slidenum">
              <a:rPr lang="en-US" altLang="en-US" smtClean="0"/>
              <a:pPr>
                <a:defRPr/>
              </a:pPr>
              <a:t>32</a:t>
            </a:fld>
            <a:endParaRPr lang="en-US" altLang="en-US"/>
          </a:p>
        </p:txBody>
      </p:sp>
    </p:spTree>
    <p:extLst>
      <p:ext uri="{BB962C8B-B14F-4D97-AF65-F5344CB8AC3E}">
        <p14:creationId xmlns:p14="http://schemas.microsoft.com/office/powerpoint/2010/main" val="12696712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
            </a:pPr>
            <a:r>
              <a:rPr lang="en-US" dirty="0"/>
              <a:t>After</a:t>
            </a:r>
            <a:r>
              <a:rPr lang="en-US" baseline="0" dirty="0"/>
              <a:t> Clayton County joined MARTA, long-range planning began immediately.</a:t>
            </a:r>
          </a:p>
          <a:p>
            <a:pPr marL="171450" indent="-171450">
              <a:buFont typeface="Wingdings" panose="05000000000000000000" pitchFamily="2" charset="2"/>
              <a:buChar char="§"/>
            </a:pPr>
            <a:r>
              <a:rPr lang="en-US" baseline="0" dirty="0"/>
              <a:t>The Clayton County initiative is currently exploring multiple technologies and alignments.</a:t>
            </a:r>
          </a:p>
          <a:p>
            <a:pPr marL="171450" indent="-171450">
              <a:buFont typeface="Wingdings" panose="05000000000000000000" pitchFamily="2" charset="2"/>
              <a:buChar char="§"/>
            </a:pPr>
            <a:r>
              <a:rPr lang="en-US" baseline="0" dirty="0"/>
              <a:t>One follows the Central of Georgia line used by MARTA’s South Line all the way to Lovejoy.</a:t>
            </a:r>
          </a:p>
          <a:p>
            <a:pPr marL="171450" indent="-171450">
              <a:buFont typeface="Wingdings" panose="05000000000000000000" pitchFamily="2" charset="2"/>
              <a:buChar char="§"/>
            </a:pPr>
            <a:r>
              <a:rPr lang="en-US" baseline="0" dirty="0"/>
              <a:t>Several rail options and bus rapid transit are under consideration.</a:t>
            </a:r>
            <a:endParaRPr lang="en-US" dirty="0"/>
          </a:p>
        </p:txBody>
      </p:sp>
      <p:sp>
        <p:nvSpPr>
          <p:cNvPr id="4" name="Slide Number Placeholder 3"/>
          <p:cNvSpPr>
            <a:spLocks noGrp="1"/>
          </p:cNvSpPr>
          <p:nvPr>
            <p:ph type="sldNum" sz="quarter" idx="10"/>
          </p:nvPr>
        </p:nvSpPr>
        <p:spPr/>
        <p:txBody>
          <a:bodyPr/>
          <a:lstStyle/>
          <a:p>
            <a:pPr>
              <a:defRPr/>
            </a:pPr>
            <a:fld id="{8981CCCB-3201-4486-A93F-EBD5D19C8473}" type="slidenum">
              <a:rPr lang="en-US" altLang="en-US" smtClean="0"/>
              <a:pPr>
                <a:defRPr/>
              </a:pPr>
              <a:t>33</a:t>
            </a:fld>
            <a:endParaRPr lang="en-US" altLang="en-US"/>
          </a:p>
        </p:txBody>
      </p:sp>
    </p:spTree>
    <p:extLst>
      <p:ext uri="{BB962C8B-B14F-4D97-AF65-F5344CB8AC3E}">
        <p14:creationId xmlns:p14="http://schemas.microsoft.com/office/powerpoint/2010/main" val="41992125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
            </a:pPr>
            <a:r>
              <a:rPr lang="en-US" dirty="0"/>
              <a:t>Recently, the City of Atlanta voted 71% in favor</a:t>
            </a:r>
            <a:r>
              <a:rPr lang="en-US" baseline="0" dirty="0"/>
              <a:t> of dedicating an additional ½ cent to MARTA.</a:t>
            </a:r>
          </a:p>
          <a:p>
            <a:pPr marL="171450" indent="-171450">
              <a:buFont typeface="Wingdings" panose="05000000000000000000" pitchFamily="2" charset="2"/>
              <a:buChar char="§"/>
            </a:pPr>
            <a:r>
              <a:rPr lang="en-US" baseline="0" dirty="0"/>
              <a:t>This money will be used to fund projects from a list of projects.</a:t>
            </a:r>
          </a:p>
          <a:p>
            <a:pPr marL="171450" indent="-171450">
              <a:buFont typeface="Wingdings" panose="05000000000000000000" pitchFamily="2" charset="2"/>
              <a:buChar char="§"/>
            </a:pPr>
            <a:r>
              <a:rPr lang="en-US" baseline="0" dirty="0"/>
              <a:t>Projects include light rail, bus rapid transit, heavy rail, station enhancements, infill stations and new bus transit centers, and bus improvements.</a:t>
            </a:r>
            <a:endParaRPr lang="en-US" dirty="0"/>
          </a:p>
        </p:txBody>
      </p:sp>
      <p:sp>
        <p:nvSpPr>
          <p:cNvPr id="4" name="Slide Number Placeholder 3"/>
          <p:cNvSpPr>
            <a:spLocks noGrp="1"/>
          </p:cNvSpPr>
          <p:nvPr>
            <p:ph type="sldNum" sz="quarter" idx="10"/>
          </p:nvPr>
        </p:nvSpPr>
        <p:spPr/>
        <p:txBody>
          <a:bodyPr/>
          <a:lstStyle/>
          <a:p>
            <a:pPr>
              <a:defRPr/>
            </a:pPr>
            <a:fld id="{8981CCCB-3201-4486-A93F-EBD5D19C8473}" type="slidenum">
              <a:rPr lang="en-US" altLang="en-US" smtClean="0"/>
              <a:pPr>
                <a:defRPr/>
              </a:pPr>
              <a:t>34</a:t>
            </a:fld>
            <a:endParaRPr lang="en-US" altLang="en-US"/>
          </a:p>
        </p:txBody>
      </p:sp>
    </p:spTree>
    <p:extLst>
      <p:ext uri="{BB962C8B-B14F-4D97-AF65-F5344CB8AC3E}">
        <p14:creationId xmlns:p14="http://schemas.microsoft.com/office/powerpoint/2010/main" val="32011218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
            </a:pPr>
            <a:r>
              <a:rPr lang="en-US" dirty="0"/>
              <a:t>Recently, the City of Atlanta voted 71% in favor</a:t>
            </a:r>
            <a:r>
              <a:rPr lang="en-US" baseline="0" dirty="0"/>
              <a:t> of dedicating an additional ½ cent to MARTA.</a:t>
            </a:r>
          </a:p>
          <a:p>
            <a:pPr marL="171450" indent="-171450">
              <a:buFont typeface="Wingdings" panose="05000000000000000000" pitchFamily="2" charset="2"/>
              <a:buChar char="§"/>
            </a:pPr>
            <a:r>
              <a:rPr lang="en-US" baseline="0" dirty="0"/>
              <a:t>This money will be used to fund projects from a list of projects.</a:t>
            </a:r>
          </a:p>
          <a:p>
            <a:pPr marL="171450" indent="-171450">
              <a:buFont typeface="Wingdings" panose="05000000000000000000" pitchFamily="2" charset="2"/>
              <a:buChar char="§"/>
            </a:pPr>
            <a:r>
              <a:rPr lang="en-US" baseline="0" dirty="0"/>
              <a:t>Projects include light rail, bus rapid transit, heavy rail, station enhancements, infill stations and new bus transit centers, and bus improvements.</a:t>
            </a:r>
            <a:endParaRPr lang="en-US" dirty="0"/>
          </a:p>
        </p:txBody>
      </p:sp>
      <p:sp>
        <p:nvSpPr>
          <p:cNvPr id="4" name="Slide Number Placeholder 3"/>
          <p:cNvSpPr>
            <a:spLocks noGrp="1"/>
          </p:cNvSpPr>
          <p:nvPr>
            <p:ph type="sldNum" sz="quarter" idx="10"/>
          </p:nvPr>
        </p:nvSpPr>
        <p:spPr/>
        <p:txBody>
          <a:bodyPr/>
          <a:lstStyle/>
          <a:p>
            <a:pPr>
              <a:defRPr/>
            </a:pPr>
            <a:fld id="{8981CCCB-3201-4486-A93F-EBD5D19C8473}" type="slidenum">
              <a:rPr lang="en-US" altLang="en-US" smtClean="0"/>
              <a:pPr>
                <a:defRPr/>
              </a:pPr>
              <a:t>35</a:t>
            </a:fld>
            <a:endParaRPr lang="en-US" altLang="en-US"/>
          </a:p>
        </p:txBody>
      </p:sp>
    </p:spTree>
    <p:extLst>
      <p:ext uri="{BB962C8B-B14F-4D97-AF65-F5344CB8AC3E}">
        <p14:creationId xmlns:p14="http://schemas.microsoft.com/office/powerpoint/2010/main" val="23589670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
            </a:pPr>
            <a:r>
              <a:rPr lang="en-US" dirty="0"/>
              <a:t>Before</a:t>
            </a:r>
            <a:r>
              <a:rPr lang="en-US" baseline="0" dirty="0"/>
              <a:t> we go: there</a:t>
            </a:r>
            <a:r>
              <a:rPr lang="en-US" dirty="0"/>
              <a:t> are a number of places where</a:t>
            </a:r>
            <a:r>
              <a:rPr lang="en-US" baseline="0" dirty="0"/>
              <a:t> you can see remnants of the city’s transit history.</a:t>
            </a:r>
          </a:p>
          <a:p>
            <a:pPr marL="228600" indent="-228600">
              <a:buFont typeface="+mj-lt"/>
              <a:buAutoNum type="arabicPeriod"/>
            </a:pPr>
            <a:r>
              <a:rPr lang="en-US" baseline="0" dirty="0"/>
              <a:t>The Edgewood Ave car barn still stands in beautiful condition.  You can take MARTA to the Inman Park Station, exit to Edgewood Ave on the north side, and walk two blocks.</a:t>
            </a:r>
          </a:p>
          <a:p>
            <a:pPr marL="228600" indent="-228600">
              <a:buFont typeface="+mj-lt"/>
              <a:buAutoNum type="arabicPeriod"/>
            </a:pPr>
            <a:r>
              <a:rPr lang="en-US" baseline="0" dirty="0"/>
              <a:t>The Ashby St car barn also still stands, and has been converted into part of an arts center.  This is a short drive from West Midtown, a former industrial corridor that now has lots of restaurants and shops.</a:t>
            </a:r>
          </a:p>
          <a:p>
            <a:pPr marL="228600" indent="-228600">
              <a:buFont typeface="+mj-lt"/>
              <a:buAutoNum type="arabicPeriod"/>
            </a:pPr>
            <a:r>
              <a:rPr lang="en-US" dirty="0"/>
              <a:t>A streetcar waiting shelter remains at the intersection of Ponce de Leon Ave &amp; East Lake Rd, near Atlanta’s leafy</a:t>
            </a:r>
            <a:r>
              <a:rPr lang="en-US" baseline="0" dirty="0"/>
              <a:t> and majestic Druid Hills neighborhood.</a:t>
            </a:r>
          </a:p>
          <a:p>
            <a:pPr marL="228600" indent="-228600">
              <a:buFont typeface="+mj-lt"/>
              <a:buAutoNum type="arabicPeriod"/>
            </a:pPr>
            <a:r>
              <a:rPr lang="en-US" baseline="0" dirty="0"/>
              <a:t>The Trolley Line Trail showcases a former private right-of-way along a string of neighborhoods shaped by the streetcars.  It’s not far from the Candler Park Station on MARTA’s #24 bus route.</a:t>
            </a:r>
          </a:p>
          <a:p>
            <a:pPr marL="228600" indent="-228600">
              <a:buFont typeface="+mj-lt"/>
              <a:buAutoNum type="arabicPeriod"/>
            </a:pPr>
            <a:r>
              <a:rPr lang="en-US" baseline="0" dirty="0"/>
              <a:t>Exposed tracks are evident in several places – one not far from the Trolley Line Trail, and another in the Candler Park commercial district.</a:t>
            </a:r>
          </a:p>
          <a:p>
            <a:pPr marL="228600" indent="-228600">
              <a:buFont typeface="+mj-lt"/>
              <a:buAutoNum type="arabicPeriod"/>
            </a:pPr>
            <a:r>
              <a:rPr lang="en-US" baseline="0" dirty="0"/>
              <a:t>Trolley poles are visible all over the city if you look closely.  A nice row exist in front of Ponce City Market, an exciting re-use of Atlanta’s old Sears &amp; Roebuck warehouse – a great place for dinner or a drink.  They’re also visible around downtown, and at intersections around many of the city’s inner suburbs.</a:t>
            </a:r>
          </a:p>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pPr>
              <a:defRPr/>
            </a:pPr>
            <a:fld id="{8981CCCB-3201-4486-A93F-EBD5D19C8473}" type="slidenum">
              <a:rPr lang="en-US" altLang="en-US" smtClean="0"/>
              <a:pPr>
                <a:defRPr/>
              </a:pPr>
              <a:t>36</a:t>
            </a:fld>
            <a:endParaRPr lang="en-US" altLang="en-US"/>
          </a:p>
        </p:txBody>
      </p:sp>
    </p:spTree>
    <p:extLst>
      <p:ext uri="{BB962C8B-B14F-4D97-AF65-F5344CB8AC3E}">
        <p14:creationId xmlns:p14="http://schemas.microsoft.com/office/powerpoint/2010/main" val="11104118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
            </a:pPr>
            <a:r>
              <a:rPr lang="en-US" dirty="0"/>
              <a:t>There</a:t>
            </a:r>
            <a:r>
              <a:rPr lang="en-US" baseline="0" dirty="0"/>
              <a:t> are also great references if you want to learn more.</a:t>
            </a:r>
          </a:p>
          <a:p>
            <a:pPr marL="171450" indent="-171450">
              <a:buFont typeface="Wingdings" panose="05000000000000000000" pitchFamily="2" charset="2"/>
              <a:buChar char="§"/>
            </a:pPr>
            <a:r>
              <a:rPr lang="en-US" baseline="0" dirty="0"/>
              <a:t>The Mule to MARTA, Trolley Titans, and Motor Coach Age magazines are usually available on Amazon or eBay.</a:t>
            </a:r>
          </a:p>
          <a:p>
            <a:pPr marL="171450" indent="-171450">
              <a:buFont typeface="Wingdings" panose="05000000000000000000" pitchFamily="2" charset="2"/>
              <a:buChar char="§"/>
            </a:pPr>
            <a:r>
              <a:rPr lang="en-US" baseline="0" dirty="0"/>
              <a:t>The MARTA historical collection is a partnership between MARTA and Georgia State University, who has scanned and housed a number of historic planning documents in a permanent digital collection.  This includes the complete 1968 and 1971 rapid transit plans, showing detailed right-of-way.</a:t>
            </a:r>
          </a:p>
          <a:p>
            <a:pPr marL="171450" indent="-171450">
              <a:buFont typeface="Wingdings" panose="05000000000000000000" pitchFamily="2" charset="2"/>
              <a:buChar char="§"/>
            </a:pPr>
            <a:r>
              <a:rPr lang="en-US" baseline="0" dirty="0"/>
              <a:t>And RailGA.com is a great place to look for streetcar and other railroad history in our state.</a:t>
            </a:r>
            <a:endParaRPr lang="en-US" dirty="0"/>
          </a:p>
        </p:txBody>
      </p:sp>
      <p:sp>
        <p:nvSpPr>
          <p:cNvPr id="4" name="Slide Number Placeholder 3"/>
          <p:cNvSpPr>
            <a:spLocks noGrp="1"/>
          </p:cNvSpPr>
          <p:nvPr>
            <p:ph type="sldNum" sz="quarter" idx="10"/>
          </p:nvPr>
        </p:nvSpPr>
        <p:spPr/>
        <p:txBody>
          <a:bodyPr/>
          <a:lstStyle/>
          <a:p>
            <a:pPr>
              <a:defRPr/>
            </a:pPr>
            <a:fld id="{8981CCCB-3201-4486-A93F-EBD5D19C8473}" type="slidenum">
              <a:rPr lang="en-US" altLang="en-US" smtClean="0"/>
              <a:pPr>
                <a:defRPr/>
              </a:pPr>
              <a:t>37</a:t>
            </a:fld>
            <a:endParaRPr lang="en-US" altLang="en-US"/>
          </a:p>
        </p:txBody>
      </p:sp>
    </p:spTree>
    <p:extLst>
      <p:ext uri="{BB962C8B-B14F-4D97-AF65-F5344CB8AC3E}">
        <p14:creationId xmlns:p14="http://schemas.microsoft.com/office/powerpoint/2010/main" val="10420710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
            </a:pPr>
            <a:r>
              <a:rPr lang="en-US" dirty="0"/>
              <a:t>The Atlanta &amp; Edgewood Street Railroad alignment is currently operated on by the Atlanta Streetcar along Edgewood Ave.</a:t>
            </a:r>
          </a:p>
          <a:p>
            <a:pPr marL="171450" marR="0" lvl="0" indent="-171450" algn="l" defTabSz="457200"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lang="en-US" dirty="0"/>
              <a:t>It helped create Atlanta’s first suburb, Inman Park. </a:t>
            </a:r>
          </a:p>
          <a:p>
            <a:pPr marL="171450" indent="-171450">
              <a:buFont typeface="Wingdings" panose="05000000000000000000" pitchFamily="2" charset="2"/>
              <a:buChar char="§"/>
            </a:pPr>
            <a:r>
              <a:rPr lang="en-US" dirty="0"/>
              <a:t>The Atlanta &amp; Edgewood operated from Five Points in downtown to another five-point intersection – today’s Little Five Points</a:t>
            </a:r>
            <a:r>
              <a:rPr lang="en-US" dirty="0" smtClean="0"/>
              <a:t>.</a:t>
            </a:r>
            <a:endParaRPr lang="en-US" dirty="0"/>
          </a:p>
        </p:txBody>
      </p:sp>
      <p:sp>
        <p:nvSpPr>
          <p:cNvPr id="4" name="Slide Number Placeholder 3"/>
          <p:cNvSpPr>
            <a:spLocks noGrp="1"/>
          </p:cNvSpPr>
          <p:nvPr>
            <p:ph type="sldNum" sz="quarter" idx="10"/>
          </p:nvPr>
        </p:nvSpPr>
        <p:spPr/>
        <p:txBody>
          <a:bodyPr/>
          <a:lstStyle/>
          <a:p>
            <a:pPr>
              <a:defRPr/>
            </a:pPr>
            <a:fld id="{8981CCCB-3201-4486-A93F-EBD5D19C8473}" type="slidenum">
              <a:rPr lang="en-US" altLang="en-US" smtClean="0"/>
              <a:pPr>
                <a:defRPr/>
              </a:pPr>
              <a:t>3</a:t>
            </a:fld>
            <a:endParaRPr lang="en-US" altLang="en-US"/>
          </a:p>
        </p:txBody>
      </p:sp>
    </p:spTree>
    <p:extLst>
      <p:ext uri="{BB962C8B-B14F-4D97-AF65-F5344CB8AC3E}">
        <p14:creationId xmlns:p14="http://schemas.microsoft.com/office/powerpoint/2010/main" val="31029747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
            </a:pPr>
            <a:r>
              <a:rPr lang="en-US" dirty="0"/>
              <a:t>There</a:t>
            </a:r>
            <a:r>
              <a:rPr lang="en-US" baseline="0" dirty="0"/>
              <a:t> are also great references if you want to learn more.</a:t>
            </a:r>
          </a:p>
          <a:p>
            <a:pPr marL="171450" indent="-171450">
              <a:buFont typeface="Wingdings" panose="05000000000000000000" pitchFamily="2" charset="2"/>
              <a:buChar char="§"/>
            </a:pPr>
            <a:r>
              <a:rPr lang="en-US" baseline="0" dirty="0"/>
              <a:t>The Mule to MARTA, Trolley Titans, and Motor Coach Age magazines are usually available on Amazon or eBay.</a:t>
            </a:r>
          </a:p>
          <a:p>
            <a:pPr marL="171450" indent="-171450">
              <a:buFont typeface="Wingdings" panose="05000000000000000000" pitchFamily="2" charset="2"/>
              <a:buChar char="§"/>
            </a:pPr>
            <a:r>
              <a:rPr lang="en-US" baseline="0" dirty="0"/>
              <a:t>The MARTA historical collection is a partnership between MARTA and Georgia State University, who has scanned and housed a number of historic planning documents in a permanent digital collection.  This includes the complete 1968 and 1971 rapid transit plans, showing detailed right-of-way.</a:t>
            </a:r>
          </a:p>
          <a:p>
            <a:pPr marL="171450" indent="-171450">
              <a:buFont typeface="Wingdings" panose="05000000000000000000" pitchFamily="2" charset="2"/>
              <a:buChar char="§"/>
            </a:pPr>
            <a:r>
              <a:rPr lang="en-US" baseline="0" dirty="0"/>
              <a:t>And RailGA.com is a great place to look for streetcar and other railroad history in our state.</a:t>
            </a:r>
            <a:endParaRPr lang="en-US" dirty="0"/>
          </a:p>
        </p:txBody>
      </p:sp>
      <p:sp>
        <p:nvSpPr>
          <p:cNvPr id="4" name="Slide Number Placeholder 3"/>
          <p:cNvSpPr>
            <a:spLocks noGrp="1"/>
          </p:cNvSpPr>
          <p:nvPr>
            <p:ph type="sldNum" sz="quarter" idx="10"/>
          </p:nvPr>
        </p:nvSpPr>
        <p:spPr/>
        <p:txBody>
          <a:bodyPr/>
          <a:lstStyle/>
          <a:p>
            <a:pPr>
              <a:defRPr/>
            </a:pPr>
            <a:fld id="{8981CCCB-3201-4486-A93F-EBD5D19C8473}" type="slidenum">
              <a:rPr lang="en-US" altLang="en-US" smtClean="0"/>
              <a:pPr>
                <a:defRPr/>
              </a:pPr>
              <a:t>38</a:t>
            </a:fld>
            <a:endParaRPr lang="en-US" altLang="en-US"/>
          </a:p>
        </p:txBody>
      </p:sp>
    </p:spTree>
    <p:extLst>
      <p:ext uri="{BB962C8B-B14F-4D97-AF65-F5344CB8AC3E}">
        <p14:creationId xmlns:p14="http://schemas.microsoft.com/office/powerpoint/2010/main" val="30519882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lang="en-US" dirty="0"/>
              <a:t>Unlike a lot of northern towns that used horses before electrification, Atlanta used mules because they were better suited to the hot, humid summers.</a:t>
            </a:r>
          </a:p>
          <a:p>
            <a:pPr marL="171450" marR="0" lvl="0" indent="-171450" algn="l" defTabSz="457200"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lang="en-US" dirty="0"/>
              <a:t>Because Atlanta’s railroad junction was in the heart of the city, trains at depots (including the original Union Station) caused a huge backup</a:t>
            </a:r>
            <a:r>
              <a:rPr lang="en-US" baseline="0" dirty="0"/>
              <a:t> on the streets.</a:t>
            </a:r>
            <a:r>
              <a:rPr lang="en-US" dirty="0"/>
              <a:t>  This inconvenience led to a series of massive projects to grade-separate downtown streets from the railroads, and eventually created Underground Atlanta and the area known as The Gulch.</a:t>
            </a:r>
          </a:p>
          <a:p>
            <a:pPr marL="171450" indent="-171450">
              <a:buFont typeface="Wingdings" panose="05000000000000000000" pitchFamily="2" charset="2"/>
              <a:buChar char="§"/>
            </a:pPr>
            <a:r>
              <a:rPr lang="en-US" dirty="0"/>
              <a:t>The Atlanta &amp; Edgewood used the Van </a:t>
            </a:r>
            <a:r>
              <a:rPr lang="en-US" dirty="0" err="1"/>
              <a:t>Depole</a:t>
            </a:r>
            <a:r>
              <a:rPr lang="en-US" dirty="0"/>
              <a:t> electrification system.</a:t>
            </a:r>
          </a:p>
          <a:p>
            <a:pPr marL="171450" indent="-171450">
              <a:buFont typeface="Wingdings" panose="05000000000000000000" pitchFamily="2" charset="2"/>
              <a:buChar char="§"/>
            </a:pPr>
            <a:r>
              <a:rPr lang="en-US" dirty="0"/>
              <a:t>You can visit the Atlanta &amp; Edgewood car barn</a:t>
            </a:r>
            <a:r>
              <a:rPr lang="en-US" baseline="0" dirty="0"/>
              <a:t> in that neighborhood </a:t>
            </a:r>
            <a:r>
              <a:rPr lang="en-US" dirty="0"/>
              <a:t>– we’ll get to that later.</a:t>
            </a:r>
          </a:p>
        </p:txBody>
      </p:sp>
      <p:sp>
        <p:nvSpPr>
          <p:cNvPr id="4" name="Slide Number Placeholder 3"/>
          <p:cNvSpPr>
            <a:spLocks noGrp="1"/>
          </p:cNvSpPr>
          <p:nvPr>
            <p:ph type="sldNum" sz="quarter" idx="10"/>
          </p:nvPr>
        </p:nvSpPr>
        <p:spPr/>
        <p:txBody>
          <a:bodyPr/>
          <a:lstStyle/>
          <a:p>
            <a:pPr>
              <a:defRPr/>
            </a:pPr>
            <a:fld id="{8981CCCB-3201-4486-A93F-EBD5D19C8473}" type="slidenum">
              <a:rPr lang="en-US" altLang="en-US" smtClean="0"/>
              <a:pPr>
                <a:defRPr/>
              </a:pPr>
              <a:t>4</a:t>
            </a:fld>
            <a:endParaRPr lang="en-US" altLang="en-US"/>
          </a:p>
        </p:txBody>
      </p:sp>
    </p:spTree>
    <p:extLst>
      <p:ext uri="{BB962C8B-B14F-4D97-AF65-F5344CB8AC3E}">
        <p14:creationId xmlns:p14="http://schemas.microsoft.com/office/powerpoint/2010/main" val="32479355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
            </a:pPr>
            <a:r>
              <a:rPr lang="en-US" dirty="0"/>
              <a:t>The second battle of Atlanta was about not just streetcars, but also real estate and power interests.</a:t>
            </a:r>
          </a:p>
          <a:p>
            <a:pPr marL="171450" indent="-171450">
              <a:buFont typeface="Wingdings" panose="05000000000000000000" pitchFamily="2" charset="2"/>
              <a:buChar char="§"/>
            </a:pPr>
            <a:r>
              <a:rPr lang="en-US" dirty="0"/>
              <a:t>It became more than a corporate feud,</a:t>
            </a:r>
            <a:r>
              <a:rPr lang="en-US" baseline="0" dirty="0"/>
              <a:t> and was</a:t>
            </a:r>
            <a:r>
              <a:rPr lang="en-US" dirty="0"/>
              <a:t> a personal one between the two men.</a:t>
            </a:r>
          </a:p>
          <a:p>
            <a:endParaRPr lang="en-US" dirty="0"/>
          </a:p>
        </p:txBody>
      </p:sp>
      <p:sp>
        <p:nvSpPr>
          <p:cNvPr id="4" name="Slide Number Placeholder 3"/>
          <p:cNvSpPr>
            <a:spLocks noGrp="1"/>
          </p:cNvSpPr>
          <p:nvPr>
            <p:ph type="sldNum" sz="quarter" idx="10"/>
          </p:nvPr>
        </p:nvSpPr>
        <p:spPr/>
        <p:txBody>
          <a:bodyPr/>
          <a:lstStyle/>
          <a:p>
            <a:pPr>
              <a:defRPr/>
            </a:pPr>
            <a:fld id="{8981CCCB-3201-4486-A93F-EBD5D19C8473}" type="slidenum">
              <a:rPr lang="en-US" altLang="en-US" smtClean="0"/>
              <a:pPr>
                <a:defRPr/>
              </a:pPr>
              <a:t>5</a:t>
            </a:fld>
            <a:endParaRPr lang="en-US" altLang="en-US"/>
          </a:p>
        </p:txBody>
      </p:sp>
    </p:spTree>
    <p:extLst>
      <p:ext uri="{BB962C8B-B14F-4D97-AF65-F5344CB8AC3E}">
        <p14:creationId xmlns:p14="http://schemas.microsoft.com/office/powerpoint/2010/main" val="211589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
            </a:pPr>
            <a:r>
              <a:rPr lang="en-US" sz="1200" dirty="0"/>
              <a:t>Immediately after the Second Battle was won, the system was streamlined.</a:t>
            </a:r>
          </a:p>
          <a:p>
            <a:pPr marL="171450" indent="-171450">
              <a:buFont typeface="Wingdings" panose="05000000000000000000" pitchFamily="2" charset="2"/>
              <a:buChar char="§"/>
            </a:pPr>
            <a:r>
              <a:rPr lang="en-US" sz="1200" dirty="0"/>
              <a:t>Streetcar ridership peaked in the 1920s.</a:t>
            </a:r>
          </a:p>
          <a:p>
            <a:pPr marL="171450" indent="-171450">
              <a:buFont typeface="Wingdings" panose="05000000000000000000" pitchFamily="2" charset="2"/>
              <a:buChar char="§"/>
            </a:pPr>
            <a:r>
              <a:rPr lang="en-US" sz="1200" dirty="0"/>
              <a:t>A massive investment that updated equipment and rolling stock to modern standards prepared the system for the Great Depression and the stresses of the high-ridership war years.</a:t>
            </a:r>
          </a:p>
          <a:p>
            <a:pPr marL="171450" marR="0" lvl="0" indent="-171450" algn="l" defTabSz="457200"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lang="en-US" sz="1200" dirty="0"/>
              <a:t>Even in the early years, the system operated beyond the City of Atlanta to neighboring suburbs – Decatur, Hapeville, Marietta – resulting in franchise agreements with multiple municipalities.</a:t>
            </a:r>
          </a:p>
          <a:p>
            <a:pPr marL="171450" marR="0" lvl="0" indent="-171450" algn="l" defTabSz="457200"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lang="en-US" sz="1200" dirty="0"/>
              <a:t>Until MARTA began operating, separate fare structures existed for Decatur with roots in these agreements.</a:t>
            </a:r>
            <a:endParaRPr lang="en-US" sz="1200" baseline="0" dirty="0"/>
          </a:p>
          <a:p>
            <a:pPr marL="171450" marR="0" lvl="0" indent="-171450" algn="l" defTabSz="457200"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lang="en-US" sz="1200" baseline="0" dirty="0"/>
              <a:t>The agreement with Decatur required Georgia Power to maintain a 5-cent fare and two man operation; Decatur cars had a</a:t>
            </a:r>
            <a:r>
              <a:rPr lang="en-US" sz="1200" dirty="0"/>
              <a:t> different paint scheme with yellow triangles near the doors.</a:t>
            </a:r>
          </a:p>
          <a:p>
            <a:endParaRPr lang="en-US" dirty="0"/>
          </a:p>
        </p:txBody>
      </p:sp>
      <p:sp>
        <p:nvSpPr>
          <p:cNvPr id="4" name="Slide Number Placeholder 3"/>
          <p:cNvSpPr>
            <a:spLocks noGrp="1"/>
          </p:cNvSpPr>
          <p:nvPr>
            <p:ph type="sldNum" sz="quarter" idx="10"/>
          </p:nvPr>
        </p:nvSpPr>
        <p:spPr/>
        <p:txBody>
          <a:bodyPr/>
          <a:lstStyle/>
          <a:p>
            <a:pPr>
              <a:defRPr/>
            </a:pPr>
            <a:fld id="{8981CCCB-3201-4486-A93F-EBD5D19C8473}" type="slidenum">
              <a:rPr lang="en-US" altLang="en-US" smtClean="0"/>
              <a:pPr>
                <a:defRPr/>
              </a:pPr>
              <a:t>6</a:t>
            </a:fld>
            <a:endParaRPr lang="en-US" altLang="en-US"/>
          </a:p>
        </p:txBody>
      </p:sp>
    </p:spTree>
    <p:extLst>
      <p:ext uri="{BB962C8B-B14F-4D97-AF65-F5344CB8AC3E}">
        <p14:creationId xmlns:p14="http://schemas.microsoft.com/office/powerpoint/2010/main" val="42628935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
            </a:pPr>
            <a:r>
              <a:rPr lang="en-US" dirty="0"/>
              <a:t>Georgia Power developed a specification for a double-ended PCC car, and was a member of the ERPCC.</a:t>
            </a:r>
          </a:p>
          <a:p>
            <a:pPr marL="171450" indent="-171450">
              <a:buFont typeface="Wingdings" panose="05000000000000000000" pitchFamily="2" charset="2"/>
              <a:buChar char="§"/>
            </a:pPr>
            <a:r>
              <a:rPr lang="en-US" dirty="0"/>
              <a:t>While they helped develop the standards, their interests in power over rail led them to convert the transit system to trackless trolleybus and begin a program of expansion.</a:t>
            </a:r>
          </a:p>
          <a:p>
            <a:pPr marL="171450" indent="-171450">
              <a:buFont typeface="Wingdings" panose="05000000000000000000" pitchFamily="2" charset="2"/>
              <a:buChar char="§"/>
            </a:pPr>
            <a:r>
              <a:rPr lang="en-US" dirty="0"/>
              <a:t>The last batches of the St Louis trolleybuses ordered by Georgia Power – the ones you saw today at the museum – are unique to Atlanta, and are the closest thing created to a trackless trolley PCC.</a:t>
            </a:r>
          </a:p>
          <a:p>
            <a:endParaRPr lang="en-US" dirty="0"/>
          </a:p>
        </p:txBody>
      </p:sp>
      <p:sp>
        <p:nvSpPr>
          <p:cNvPr id="4" name="Slide Number Placeholder 3"/>
          <p:cNvSpPr>
            <a:spLocks noGrp="1"/>
          </p:cNvSpPr>
          <p:nvPr>
            <p:ph type="sldNum" sz="quarter" idx="10"/>
          </p:nvPr>
        </p:nvSpPr>
        <p:spPr/>
        <p:txBody>
          <a:bodyPr/>
          <a:lstStyle/>
          <a:p>
            <a:pPr>
              <a:defRPr/>
            </a:pPr>
            <a:fld id="{8981CCCB-3201-4486-A93F-EBD5D19C8473}" type="slidenum">
              <a:rPr lang="en-US" altLang="en-US" smtClean="0"/>
              <a:pPr>
                <a:defRPr/>
              </a:pPr>
              <a:t>7</a:t>
            </a:fld>
            <a:endParaRPr lang="en-US" altLang="en-US"/>
          </a:p>
        </p:txBody>
      </p:sp>
    </p:spTree>
    <p:extLst>
      <p:ext uri="{BB962C8B-B14F-4D97-AF65-F5344CB8AC3E}">
        <p14:creationId xmlns:p14="http://schemas.microsoft.com/office/powerpoint/2010/main" val="9428524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
            </a:pPr>
            <a:r>
              <a:rPr lang="en-US" dirty="0"/>
              <a:t>The South wasn’t known for its </a:t>
            </a:r>
            <a:r>
              <a:rPr lang="en-US" dirty="0" err="1"/>
              <a:t>interurbans</a:t>
            </a:r>
            <a:r>
              <a:rPr lang="en-US" dirty="0"/>
              <a:t>, save for Dallas and parts of South Carolina.  Atlanta was an exception, with three lines – though one is debatable, as it was operated with City equipment.  Interurban service ran to Stone Mountain, Marietta, Hapeville, and College Park.</a:t>
            </a:r>
          </a:p>
          <a:p>
            <a:pPr marL="171450" indent="-171450">
              <a:buFont typeface="Wingdings" panose="05000000000000000000" pitchFamily="2" charset="2"/>
              <a:buChar char="§"/>
            </a:pPr>
            <a:r>
              <a:rPr lang="en-US" dirty="0"/>
              <a:t>Interestingly, the Atlanta Northern to Marietta originally operated with an AC traction system independent from the city system, unlike most lines at the time.</a:t>
            </a:r>
          </a:p>
          <a:p>
            <a:pPr marL="171450" indent="-171450">
              <a:buFont typeface="Wingdings" panose="05000000000000000000" pitchFamily="2" charset="2"/>
              <a:buChar char="§"/>
            </a:pPr>
            <a:r>
              <a:rPr lang="en-US" dirty="0"/>
              <a:t>When the </a:t>
            </a:r>
            <a:r>
              <a:rPr lang="en-US" dirty="0" err="1"/>
              <a:t>interurbans</a:t>
            </a:r>
            <a:r>
              <a:rPr lang="en-US" dirty="0"/>
              <a:t> were modernized in the 1920s, Cincinnati Car Co “</a:t>
            </a:r>
            <a:r>
              <a:rPr lang="en-US" dirty="0" err="1"/>
              <a:t>curvesiders</a:t>
            </a:r>
            <a:r>
              <a:rPr lang="en-US" dirty="0"/>
              <a:t>” were purchased and included rapid-transit style couplers, sliding pocket doors, safety systems preventing train operation with open doors, and multiple-unit control (even multiple-unit door control).</a:t>
            </a:r>
          </a:p>
          <a:p>
            <a:endParaRPr lang="en-US" dirty="0"/>
          </a:p>
          <a:p>
            <a:r>
              <a:rPr lang="en-US" dirty="0"/>
              <a:t>** The title slide clearly shows the coupler and end doors designed for multiple units.</a:t>
            </a:r>
          </a:p>
        </p:txBody>
      </p:sp>
      <p:sp>
        <p:nvSpPr>
          <p:cNvPr id="4" name="Slide Number Placeholder 3"/>
          <p:cNvSpPr>
            <a:spLocks noGrp="1"/>
          </p:cNvSpPr>
          <p:nvPr>
            <p:ph type="sldNum" sz="quarter" idx="10"/>
          </p:nvPr>
        </p:nvSpPr>
        <p:spPr/>
        <p:txBody>
          <a:bodyPr/>
          <a:lstStyle/>
          <a:p>
            <a:pPr>
              <a:defRPr/>
            </a:pPr>
            <a:fld id="{8981CCCB-3201-4486-A93F-EBD5D19C8473}" type="slidenum">
              <a:rPr lang="en-US" altLang="en-US" smtClean="0"/>
              <a:pPr>
                <a:defRPr/>
              </a:pPr>
              <a:t>8</a:t>
            </a:fld>
            <a:endParaRPr lang="en-US" altLang="en-US"/>
          </a:p>
        </p:txBody>
      </p:sp>
    </p:spTree>
    <p:extLst>
      <p:ext uri="{BB962C8B-B14F-4D97-AF65-F5344CB8AC3E}">
        <p14:creationId xmlns:p14="http://schemas.microsoft.com/office/powerpoint/2010/main" val="15036399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
            </a:pPr>
            <a:r>
              <a:rPr lang="en-US" dirty="0"/>
              <a:t>Georgia Power was already struggling with an increasingly unprofitable enterprise - especially after accumulating trust agreements from the expansion of the trackless trolley network.  There were loans to pay, declining ridership, and the inability to raise fares due to local politics.</a:t>
            </a:r>
          </a:p>
          <a:p>
            <a:pPr marL="171450" indent="-171450">
              <a:buFont typeface="Wingdings" panose="05000000000000000000" pitchFamily="2" charset="2"/>
              <a:buChar char="§"/>
            </a:pPr>
            <a:r>
              <a:rPr lang="en-US" dirty="0"/>
              <a:t>The Securities &amp; Exchange Commission’s decision to force power monopolies to divest their transit operations came shortly before the 1950 strike, which marked the system’s end under Georgia Power - the company was sold to the Atlanta Transit Company during the strike, so employees came back to work for a new owner.</a:t>
            </a:r>
          </a:p>
          <a:p>
            <a:pPr marL="171450" indent="-171450">
              <a:buFont typeface="Wingdings" panose="05000000000000000000" pitchFamily="2" charset="2"/>
              <a:buChar char="§"/>
            </a:pPr>
            <a:r>
              <a:rPr lang="en-US" dirty="0"/>
              <a:t>Up to the very end, the Atlanta Transit System was investing in trackless trolleys.</a:t>
            </a:r>
          </a:p>
          <a:p>
            <a:pPr marL="171450" indent="-171450">
              <a:buFont typeface="Wingdings" panose="05000000000000000000" pitchFamily="2" charset="2"/>
              <a:buChar char="§"/>
            </a:pPr>
            <a:r>
              <a:rPr lang="en-US" dirty="0"/>
              <a:t>It wasn’t the economics of operation that killed the trackless trolley, but freeway construction and one-way street conversions.  </a:t>
            </a:r>
          </a:p>
          <a:p>
            <a:pPr marL="171450" indent="-171450">
              <a:buFont typeface="Wingdings" panose="05000000000000000000" pitchFamily="2" charset="2"/>
              <a:buChar char="§"/>
            </a:pPr>
            <a:r>
              <a:rPr lang="en-US" dirty="0"/>
              <a:t>The resulting costs of rewiring became too much to bear, and GMAC – General Motors’ financing arm – offered to take the copper wire as trade-in for brand-new diesel New Look buses.  You saw one of these at the museum today.</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8981CCCB-3201-4486-A93F-EBD5D19C8473}" type="slidenum">
              <a:rPr lang="en-US" altLang="en-US" smtClean="0"/>
              <a:pPr>
                <a:defRPr/>
              </a:pPr>
              <a:t>9</a:t>
            </a:fld>
            <a:endParaRPr lang="en-US" altLang="en-US"/>
          </a:p>
        </p:txBody>
      </p:sp>
    </p:spTree>
    <p:extLst>
      <p:ext uri="{BB962C8B-B14F-4D97-AF65-F5344CB8AC3E}">
        <p14:creationId xmlns:p14="http://schemas.microsoft.com/office/powerpoint/2010/main" val="22756287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a:xfrm>
            <a:off x="4813300" y="6264275"/>
            <a:ext cx="508000" cy="365125"/>
          </a:xfrm>
        </p:spPr>
        <p:txBody>
          <a:bodyPr/>
          <a:lstStyle>
            <a:lvl1pPr>
              <a:defRPr/>
            </a:lvl1pPr>
          </a:lstStyle>
          <a:p>
            <a:pPr>
              <a:defRPr/>
            </a:pPr>
            <a:fld id="{E04B21E8-75B7-4AC2-A51E-A26D9E8F39B2}" type="slidenum">
              <a:rPr lang="en-US" altLang="en-US"/>
              <a:pPr>
                <a:defRPr/>
              </a:pPr>
              <a:t>‹#›</a:t>
            </a:fld>
            <a:endParaRPr lang="en-US" altLang="en-US"/>
          </a:p>
        </p:txBody>
      </p:sp>
    </p:spTree>
    <p:extLst>
      <p:ext uri="{BB962C8B-B14F-4D97-AF65-F5344CB8AC3E}">
        <p14:creationId xmlns:p14="http://schemas.microsoft.com/office/powerpoint/2010/main" val="411725236"/>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 Id="rId3"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Slide Number Placeholder 5"/>
          <p:cNvSpPr>
            <a:spLocks noGrp="1"/>
          </p:cNvSpPr>
          <p:nvPr>
            <p:ph type="sldNum" sz="quarter" idx="4"/>
          </p:nvPr>
        </p:nvSpPr>
        <p:spPr>
          <a:xfrm>
            <a:off x="4876800" y="6286500"/>
            <a:ext cx="5080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Arial" pitchFamily="34" charset="0"/>
                <a:cs typeface="Arial" pitchFamily="34" charset="0"/>
              </a:defRPr>
            </a:lvl1pPr>
          </a:lstStyle>
          <a:p>
            <a:pPr>
              <a:defRPr/>
            </a:pPr>
            <a:fld id="{A036D540-8C2B-4D64-915E-B2E1A3AC1AA5}" type="slidenum">
              <a:rPr lang="en-US" altLang="en-US"/>
              <a:pPr>
                <a:defRPr/>
              </a:pPr>
              <a:t>‹#›</a:t>
            </a:fld>
            <a:endParaRPr lang="en-US" altLang="en-US"/>
          </a:p>
        </p:txBody>
      </p:sp>
      <p:pic>
        <p:nvPicPr>
          <p:cNvPr id="1027" name="Picture 26"/>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3556000" y="6350000"/>
            <a:ext cx="12827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Rectangle 35"/>
          <p:cNvSpPr/>
          <p:nvPr userDrawn="1"/>
        </p:nvSpPr>
        <p:spPr>
          <a:xfrm>
            <a:off x="322263" y="317500"/>
            <a:ext cx="8524875" cy="762000"/>
          </a:xfrm>
          <a:prstGeom prst="rect">
            <a:avLst/>
          </a:prstGeom>
          <a:gradFill flip="none" rotWithShape="1">
            <a:gsLst>
              <a:gs pos="0">
                <a:srgbClr val="4F81BD">
                  <a:alpha val="35000"/>
                </a:srgbClr>
              </a:gs>
              <a:gs pos="100000">
                <a:srgbClr val="FFFFFF">
                  <a:alpha val="35000"/>
                </a:srgb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cxnSp>
        <p:nvCxnSpPr>
          <p:cNvPr id="37" name="Straight Connector 36"/>
          <p:cNvCxnSpPr/>
          <p:nvPr userDrawn="1"/>
        </p:nvCxnSpPr>
        <p:spPr>
          <a:xfrm>
            <a:off x="2616200" y="6235700"/>
            <a:ext cx="3746500" cy="0"/>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97" r:id="rId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image" Target="../media/image3.emf"/><Relationship Id="rId5" Type="http://schemas.openxmlformats.org/officeDocument/2006/relationships/image" Target="../media/image4.png"/><Relationship Id="rId6" Type="http://schemas.microsoft.com/office/2007/relationships/hdphoto" Target="../media/hdphoto1.wdp"/><Relationship Id="rId7" Type="http://schemas.openxmlformats.org/officeDocument/2006/relationships/image" Target="../media/image5.jpeg"/><Relationship Id="rId8" Type="http://schemas.openxmlformats.org/officeDocument/2006/relationships/image" Target="../media/image6.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21.jpeg"/><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23.jpeg"/><Relationship Id="rId5" Type="http://schemas.openxmlformats.org/officeDocument/2006/relationships/image" Target="../media/image24.jpeg"/><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4" Type="http://schemas.openxmlformats.org/officeDocument/2006/relationships/image" Target="../media/image26.png"/><Relationship Id="rId5" Type="http://schemas.openxmlformats.org/officeDocument/2006/relationships/image" Target="../media/image27.png"/><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jpeg"/><Relationship Id="rId5" Type="http://schemas.openxmlformats.org/officeDocument/2006/relationships/image" Target="../media/image30.jpeg"/><Relationship Id="rId6" Type="http://schemas.openxmlformats.org/officeDocument/2006/relationships/image" Target="../media/image31.jpeg"/><Relationship Id="rId7" Type="http://schemas.openxmlformats.org/officeDocument/2006/relationships/image" Target="../media/image32.jpeg"/><Relationship Id="rId8" Type="http://schemas.openxmlformats.org/officeDocument/2006/relationships/image" Target="../media/image33.jpeg"/><Relationship Id="rId9" Type="http://schemas.openxmlformats.org/officeDocument/2006/relationships/image" Target="../media/image34.jpeg"/><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35.jpeg"/></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37.jpeg"/><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38.jpeg"/><Relationship Id="rId4" Type="http://schemas.openxmlformats.org/officeDocument/2006/relationships/image" Target="../media/image39.jpeg"/><Relationship Id="rId5" Type="http://schemas.openxmlformats.org/officeDocument/2006/relationships/image" Target="../media/image40.jpeg"/><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41.jpeg"/><Relationship Id="rId4" Type="http://schemas.openxmlformats.org/officeDocument/2006/relationships/image" Target="../media/image42.jpeg"/><Relationship Id="rId5" Type="http://schemas.openxmlformats.org/officeDocument/2006/relationships/image" Target="../media/image43.jpeg"/><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44.jpeg"/><Relationship Id="rId4" Type="http://schemas.openxmlformats.org/officeDocument/2006/relationships/image" Target="../media/image45.jpeg"/><Relationship Id="rId5" Type="http://schemas.openxmlformats.org/officeDocument/2006/relationships/image" Target="../media/image46.jpeg"/><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1" Type="http://schemas.openxmlformats.org/officeDocument/2006/relationships/image" Target="../media/image55.png"/><Relationship Id="rId12" Type="http://schemas.openxmlformats.org/officeDocument/2006/relationships/image" Target="../media/image56.png"/><Relationship Id="rId13" Type="http://schemas.openxmlformats.org/officeDocument/2006/relationships/image" Target="../media/image57.png"/><Relationship Id="rId14" Type="http://schemas.openxmlformats.org/officeDocument/2006/relationships/image" Target="../media/image58.png"/><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47.png"/><Relationship Id="rId4" Type="http://schemas.openxmlformats.org/officeDocument/2006/relationships/image" Target="../media/image48.png"/><Relationship Id="rId5" Type="http://schemas.openxmlformats.org/officeDocument/2006/relationships/image" Target="../media/image49.png"/><Relationship Id="rId6" Type="http://schemas.openxmlformats.org/officeDocument/2006/relationships/image" Target="../media/image50.png"/><Relationship Id="rId7" Type="http://schemas.openxmlformats.org/officeDocument/2006/relationships/image" Target="../media/image51.png"/><Relationship Id="rId8" Type="http://schemas.openxmlformats.org/officeDocument/2006/relationships/image" Target="../media/image52.png"/><Relationship Id="rId9" Type="http://schemas.openxmlformats.org/officeDocument/2006/relationships/image" Target="../media/image53.png"/><Relationship Id="rId10" Type="http://schemas.openxmlformats.org/officeDocument/2006/relationships/image" Target="../media/image5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7.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59.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0.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2.png"/></Relationships>
</file>

<file path=ppt/slides/_rels/slide24.xml.rels><?xml version="1.0" encoding="UTF-8" standalone="yes"?>
<Relationships xmlns="http://schemas.openxmlformats.org/package/2006/relationships"><Relationship Id="rId3" Type="http://schemas.openxmlformats.org/officeDocument/2006/relationships/image" Target="../media/image64.jpeg"/><Relationship Id="rId4" Type="http://schemas.openxmlformats.org/officeDocument/2006/relationships/image" Target="../media/image65.jpeg"/><Relationship Id="rId1" Type="http://schemas.openxmlformats.org/officeDocument/2006/relationships/slideLayout" Target="../slideLayouts/slideLayout1.xml"/><Relationship Id="rId2" Type="http://schemas.openxmlformats.org/officeDocument/2006/relationships/image" Target="../media/image63.jpeg"/></Relationships>
</file>

<file path=ppt/slides/_rels/slide25.xml.rels><?xml version="1.0" encoding="UTF-8" standalone="yes"?>
<Relationships xmlns="http://schemas.openxmlformats.org/package/2006/relationships"><Relationship Id="rId3" Type="http://schemas.openxmlformats.org/officeDocument/2006/relationships/image" Target="../media/image66.jpeg"/><Relationship Id="rId4" Type="http://schemas.openxmlformats.org/officeDocument/2006/relationships/image" Target="../media/image67.jpeg"/><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8.jpeg"/><Relationship Id="rId3" Type="http://schemas.openxmlformats.org/officeDocument/2006/relationships/image" Target="../media/image69.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0.jpeg"/><Relationship Id="rId3" Type="http://schemas.openxmlformats.org/officeDocument/2006/relationships/image" Target="../media/image71.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2.jpeg"/><Relationship Id="rId3" Type="http://schemas.openxmlformats.org/officeDocument/2006/relationships/image" Target="../media/image73.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4.jpeg"/><Relationship Id="rId3" Type="http://schemas.openxmlformats.org/officeDocument/2006/relationships/image" Target="../media/image7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76.png"/><Relationship Id="rId4" Type="http://schemas.openxmlformats.org/officeDocument/2006/relationships/image" Target="../media/image77.png"/><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78.png"/></Relationships>
</file>

<file path=ppt/slides/_rels/slide32.xml.rels><?xml version="1.0" encoding="UTF-8" standalone="yes"?>
<Relationships xmlns="http://schemas.openxmlformats.org/package/2006/relationships"><Relationship Id="rId3" Type="http://schemas.openxmlformats.org/officeDocument/2006/relationships/image" Target="../media/image79.png"/><Relationship Id="rId4" Type="http://schemas.openxmlformats.org/officeDocument/2006/relationships/image" Target="../media/image80.png"/><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33.xml.rels><?xml version="1.0" encoding="UTF-8" standalone="yes"?>
<Relationships xmlns="http://schemas.openxmlformats.org/package/2006/relationships"><Relationship Id="rId3" Type="http://schemas.openxmlformats.org/officeDocument/2006/relationships/image" Target="../media/image81.png"/><Relationship Id="rId4" Type="http://schemas.openxmlformats.org/officeDocument/2006/relationships/image" Target="../media/image82.jpeg"/><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83.png"/></Relationships>
</file>

<file path=ppt/slides/_rels/slide35.xml.rels><?xml version="1.0" encoding="UTF-8" standalone="yes"?>
<Relationships xmlns="http://schemas.openxmlformats.org/package/2006/relationships"><Relationship Id="rId3" Type="http://schemas.openxmlformats.org/officeDocument/2006/relationships/image" Target="../media/image84.png"/><Relationship Id="rId4" Type="http://schemas.openxmlformats.org/officeDocument/2006/relationships/image" Target="../media/image85.png"/><Relationship Id="rId5" Type="http://schemas.openxmlformats.org/officeDocument/2006/relationships/image" Target="../media/image86.png"/><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87.png"/></Relationships>
</file>

<file path=ppt/slides/_rels/slide37.xml.rels><?xml version="1.0" encoding="UTF-8" standalone="yes"?>
<Relationships xmlns="http://schemas.openxmlformats.org/package/2006/relationships"><Relationship Id="rId3" Type="http://schemas.openxmlformats.org/officeDocument/2006/relationships/hyperlink" Target="http://railga.com/oddend/streetrail/atlantastr.html" TargetMode="External"/><Relationship Id="rId4" Type="http://schemas.openxmlformats.org/officeDocument/2006/relationships/hyperlink" Target="http://digitalcollections.library.gsu.edu/cdm/landingpage/collection/marta" TargetMode="External"/><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88.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5"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4" Type="http://schemas.microsoft.com/office/2007/relationships/hdphoto" Target="../media/hdphoto2.wdp"/><Relationship Id="rId5" Type="http://schemas.openxmlformats.org/officeDocument/2006/relationships/image" Target="../media/image15.jpe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jpeg"/><Relationship Id="rId5" Type="http://schemas.openxmlformats.org/officeDocument/2006/relationships/image" Target="../media/image18.png"/><Relationship Id="rId6" Type="http://schemas.microsoft.com/office/2007/relationships/hdphoto" Target="../media/hdphoto3.wdp"/><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90500" y="180975"/>
            <a:ext cx="8705850" cy="8096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 name="Rectangle 4"/>
          <p:cNvSpPr/>
          <p:nvPr/>
        </p:nvSpPr>
        <p:spPr>
          <a:xfrm>
            <a:off x="0" y="0"/>
            <a:ext cx="9144000" cy="5572125"/>
          </a:xfrm>
          <a:prstGeom prst="rect">
            <a:avLst/>
          </a:prstGeom>
          <a:gradFill>
            <a:gsLst>
              <a:gs pos="1000">
                <a:schemeClr val="bg1"/>
              </a:gs>
              <a:gs pos="100000">
                <a:schemeClr val="accent1">
                  <a:lumMod val="60000"/>
                  <a:lumOff val="4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3076" name="Picture 4"/>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905000" y="393700"/>
            <a:ext cx="5368925" cy="15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2" descr="MARTA color logo [Converted] copy.ai"/>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7092950" y="5572125"/>
            <a:ext cx="1803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525713" y="6172200"/>
            <a:ext cx="4017962" cy="4762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9" name="Rectangle 18"/>
          <p:cNvSpPr/>
          <p:nvPr/>
        </p:nvSpPr>
        <p:spPr>
          <a:xfrm>
            <a:off x="304800" y="5524500"/>
            <a:ext cx="6019800" cy="991041"/>
          </a:xfrm>
          <a:prstGeom prst="rect">
            <a:avLst/>
          </a:prstGeom>
        </p:spPr>
        <p:txBody>
          <a:bodyPr>
            <a:spAutoFit/>
          </a:bodyPr>
          <a:lstStyle/>
          <a:p>
            <a:pPr fontAlgn="auto">
              <a:spcBef>
                <a:spcPct val="20000"/>
              </a:spcBef>
              <a:spcAft>
                <a:spcPts val="0"/>
              </a:spcAft>
              <a:defRPr/>
            </a:pPr>
            <a:r>
              <a:rPr lang="en-US" sz="2000" b="1" kern="0" dirty="0">
                <a:solidFill>
                  <a:srgbClr val="000000"/>
                </a:solidFill>
                <a:latin typeface="Arial"/>
                <a:ea typeface="+mn-ea"/>
                <a:cs typeface="Arial"/>
              </a:rPr>
              <a:t>Transit in Atlanta – Past, Present, and Future</a:t>
            </a:r>
          </a:p>
          <a:p>
            <a:pPr fontAlgn="auto">
              <a:spcBef>
                <a:spcPct val="20000"/>
              </a:spcBef>
              <a:spcAft>
                <a:spcPts val="0"/>
              </a:spcAft>
              <a:defRPr/>
            </a:pPr>
            <a:r>
              <a:rPr lang="en-US" sz="1600" i="1" kern="0" dirty="0">
                <a:solidFill>
                  <a:srgbClr val="000000"/>
                </a:solidFill>
                <a:latin typeface="Arial"/>
                <a:ea typeface="+mn-ea"/>
                <a:cs typeface="Arial"/>
              </a:rPr>
              <a:t>Electric Railroaders Association Conference</a:t>
            </a:r>
          </a:p>
          <a:p>
            <a:pPr fontAlgn="auto">
              <a:spcBef>
                <a:spcPct val="20000"/>
              </a:spcBef>
              <a:spcAft>
                <a:spcPts val="0"/>
              </a:spcAft>
              <a:defRPr/>
            </a:pPr>
            <a:r>
              <a:rPr lang="en-US" sz="1600" i="1" kern="0" dirty="0">
                <a:solidFill>
                  <a:srgbClr val="000000"/>
                </a:solidFill>
                <a:latin typeface="Arial"/>
                <a:ea typeface="+mn-ea"/>
                <a:cs typeface="Arial"/>
              </a:rPr>
              <a:t>July 3, 2017</a:t>
            </a:r>
          </a:p>
        </p:txBody>
      </p:sp>
      <p:pic>
        <p:nvPicPr>
          <p:cNvPr id="11" name="Picture 2" descr="Riders boarding Stone Mountain Interurban Car 480 in Stone Mountain, c. 1940 "/>
          <p:cNvPicPr>
            <a:picLocks noChangeAspect="1" noChangeArrowheads="1"/>
          </p:cNvPicPr>
          <p:nvPr/>
        </p:nvPicPr>
        <p:blipFill rotWithShape="1">
          <a:blip r:embed="rId5" cstate="email">
            <a:extLst>
              <a:ext uri="{BEBA8EAE-BF5A-486C-A8C5-ECC9F3942E4B}">
                <a14:imgProps xmlns:a14="http://schemas.microsoft.com/office/drawing/2010/main">
                  <a14:imgLayer r:embed="rId6">
                    <a14:imgEffect>
                      <a14:brightnessContrast bright="16000" contrast="11000"/>
                    </a14:imgEffect>
                  </a14:imgLayer>
                </a14:imgProps>
              </a:ext>
              <a:ext uri="{28A0092B-C50C-407E-A947-70E740481C1C}">
                <a14:useLocalDpi xmlns:a14="http://schemas.microsoft.com/office/drawing/2010/main"/>
              </a:ext>
            </a:extLst>
          </a:blip>
          <a:srcRect/>
          <a:stretch/>
        </p:blipFill>
        <p:spPr bwMode="auto">
          <a:xfrm>
            <a:off x="3653461" y="847724"/>
            <a:ext cx="5190907" cy="243289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3653461" y="3459708"/>
            <a:ext cx="5190907" cy="1916398"/>
          </a:xfrm>
          <a:prstGeom prst="rect">
            <a:avLst/>
          </a:prstGeom>
          <a:ln>
            <a:noFill/>
          </a:ln>
        </p:spPr>
      </p:pic>
      <p:pic>
        <p:nvPicPr>
          <p:cNvPr id="3" name="Picture 2"/>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64540" y="847725"/>
            <a:ext cx="3314881" cy="451905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1"/>
          <p:cNvSpPr>
            <a:spLocks noGrp="1"/>
          </p:cNvSpPr>
          <p:nvPr>
            <p:ph type="sldNum" sz="quarter" idx="10"/>
          </p:nvPr>
        </p:nvSpPr>
        <p:spPr bwMode="auto">
          <a:xfrm>
            <a:off x="4813300" y="6302375"/>
            <a:ext cx="508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A5365ECA-7EF3-4F44-BA74-747A8DF0C968}" type="slidenum">
              <a:rPr lang="en-US" altLang="en-US" smtClean="0">
                <a:solidFill>
                  <a:srgbClr val="898989"/>
                </a:solidFill>
                <a:latin typeface="Arial" charset="0"/>
                <a:cs typeface="Arial" charset="0"/>
              </a:rPr>
              <a:pPr eaLnBrk="1" hangingPunct="1"/>
              <a:t>10</a:t>
            </a:fld>
            <a:endParaRPr lang="en-US" altLang="en-US">
              <a:solidFill>
                <a:srgbClr val="898989"/>
              </a:solidFill>
              <a:latin typeface="Arial" charset="0"/>
              <a:cs typeface="Arial" charset="0"/>
            </a:endParaRPr>
          </a:p>
        </p:txBody>
      </p:sp>
      <p:sp>
        <p:nvSpPr>
          <p:cNvPr id="7171" name="TextBox 19"/>
          <p:cNvSpPr txBox="1">
            <a:spLocks noChangeArrowheads="1"/>
          </p:cNvSpPr>
          <p:nvPr/>
        </p:nvSpPr>
        <p:spPr bwMode="auto">
          <a:xfrm>
            <a:off x="342900" y="373063"/>
            <a:ext cx="84867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altLang="en-US" sz="2800" b="1" dirty="0">
                <a:solidFill>
                  <a:srgbClr val="000090"/>
                </a:solidFill>
                <a:latin typeface="Arial" charset="0"/>
                <a:cs typeface="Arial" charset="0"/>
              </a:rPr>
              <a:t>Desegregation</a:t>
            </a:r>
          </a:p>
        </p:txBody>
      </p:sp>
      <p:pic>
        <p:nvPicPr>
          <p:cNvPr id="1028" name="Picture 4" descr="African American men preparing to board a segregated bus in an act of civil disobedience, Atlanta, Georgia, January 9, 195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92700" y="1331764"/>
            <a:ext cx="3736975" cy="2572692"/>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3"/>
          <p:cNvSpPr txBox="1">
            <a:spLocks noChangeArrowheads="1"/>
          </p:cNvSpPr>
          <p:nvPr/>
        </p:nvSpPr>
        <p:spPr bwMode="auto">
          <a:xfrm>
            <a:off x="352425" y="1491222"/>
            <a:ext cx="4638675" cy="4478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marL="342900" indent="-342900" eaLnBrk="1" hangingPunct="1">
              <a:spcAft>
                <a:spcPts val="600"/>
              </a:spcAft>
              <a:buFont typeface="Wingdings" panose="05000000000000000000" pitchFamily="2" charset="2"/>
              <a:buChar char="§"/>
              <a:defRPr/>
            </a:pPr>
            <a:r>
              <a:rPr lang="en-US" altLang="en-US" sz="2000" dirty="0">
                <a:latin typeface="Arial" panose="020B0604020202020204" pitchFamily="34" charset="0"/>
                <a:cs typeface="Arial" panose="020B0604020202020204" pitchFamily="34" charset="0"/>
              </a:rPr>
              <a:t>Followed Montgomery bus boycott</a:t>
            </a:r>
          </a:p>
          <a:p>
            <a:pPr marL="342900" indent="-342900" eaLnBrk="1" hangingPunct="1">
              <a:spcAft>
                <a:spcPts val="600"/>
              </a:spcAft>
              <a:buFont typeface="Wingdings" panose="05000000000000000000" pitchFamily="2" charset="2"/>
              <a:buChar char="§"/>
              <a:defRPr/>
            </a:pPr>
            <a:r>
              <a:rPr lang="en-US" altLang="en-US" sz="2000" dirty="0">
                <a:latin typeface="Arial" panose="020B0604020202020204" pitchFamily="34" charset="0"/>
                <a:cs typeface="Arial" panose="020B0604020202020204" pitchFamily="34" charset="0"/>
              </a:rPr>
              <a:t>Civil rights leaders planned to secure a test case in court</a:t>
            </a:r>
          </a:p>
          <a:p>
            <a:pPr marL="342900" indent="-342900" eaLnBrk="1" hangingPunct="1">
              <a:spcAft>
                <a:spcPts val="600"/>
              </a:spcAft>
              <a:buFont typeface="Wingdings" panose="05000000000000000000" pitchFamily="2" charset="2"/>
              <a:buChar char="§"/>
              <a:defRPr/>
            </a:pPr>
            <a:r>
              <a:rPr lang="en-US" altLang="en-US" sz="2000" dirty="0">
                <a:latin typeface="Arial" panose="020B0604020202020204" pitchFamily="34" charset="0"/>
                <a:cs typeface="Arial" panose="020B0604020202020204" pitchFamily="34" charset="0"/>
              </a:rPr>
              <a:t>January 9, 1957 – Rev William Holmes Borders leads a group to board a trolleybus</a:t>
            </a:r>
          </a:p>
          <a:p>
            <a:pPr marL="342900" indent="-342900" eaLnBrk="1" hangingPunct="1">
              <a:spcAft>
                <a:spcPts val="600"/>
              </a:spcAft>
              <a:buFont typeface="Wingdings" panose="05000000000000000000" pitchFamily="2" charset="2"/>
              <a:buChar char="§"/>
              <a:defRPr/>
            </a:pPr>
            <a:r>
              <a:rPr lang="en-US" altLang="en-US" sz="2000" dirty="0">
                <a:latin typeface="Arial" panose="020B0604020202020204" pitchFamily="34" charset="0"/>
                <a:cs typeface="Arial" panose="020B0604020202020204" pitchFamily="34" charset="0"/>
              </a:rPr>
              <a:t>Notified mayor in advance and took measures to avoid civil unrest</a:t>
            </a:r>
          </a:p>
          <a:p>
            <a:pPr marL="342900" indent="-342900" eaLnBrk="1" hangingPunct="1">
              <a:spcAft>
                <a:spcPts val="600"/>
              </a:spcAft>
              <a:buFont typeface="Wingdings" panose="05000000000000000000" pitchFamily="2" charset="2"/>
              <a:buChar char="§"/>
              <a:defRPr/>
            </a:pPr>
            <a:r>
              <a:rPr lang="en-US" altLang="en-US" sz="2000" dirty="0">
                <a:latin typeface="Arial" panose="020B0604020202020204" pitchFamily="34" charset="0"/>
                <a:cs typeface="Arial" panose="020B0604020202020204" pitchFamily="34" charset="0"/>
              </a:rPr>
              <a:t>Ruling delivered on January 9, 1959 – desegregated system citing Montgomery</a:t>
            </a:r>
          </a:p>
          <a:p>
            <a:pPr marL="342900" indent="-342900" eaLnBrk="1" hangingPunct="1">
              <a:spcAft>
                <a:spcPts val="600"/>
              </a:spcAft>
              <a:buFont typeface="Wingdings" panose="05000000000000000000" pitchFamily="2" charset="2"/>
              <a:buChar char="§"/>
              <a:defRPr/>
            </a:pPr>
            <a:r>
              <a:rPr lang="en-US" altLang="en-US" sz="2000" dirty="0">
                <a:latin typeface="Arial" panose="020B0604020202020204" pitchFamily="34" charset="0"/>
                <a:cs typeface="Arial" panose="020B0604020202020204" pitchFamily="34" charset="0"/>
              </a:rPr>
              <a:t>January 20, 1959 – first day of desegregated service</a:t>
            </a:r>
          </a:p>
        </p:txBody>
      </p:sp>
      <p:pic>
        <p:nvPicPr>
          <p:cNvPr id="2" name="Picture 1"/>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092700" y="3962400"/>
            <a:ext cx="3736975" cy="2057400"/>
          </a:xfrm>
          <a:prstGeom prst="rect">
            <a:avLst/>
          </a:prstGeom>
          <a:ln>
            <a:solidFill>
              <a:schemeClr val="bg1">
                <a:lumMod val="50000"/>
              </a:schemeClr>
            </a:solidFill>
          </a:ln>
        </p:spPr>
      </p:pic>
    </p:spTree>
    <p:extLst>
      <p:ext uri="{BB962C8B-B14F-4D97-AF65-F5344CB8AC3E}">
        <p14:creationId xmlns:p14="http://schemas.microsoft.com/office/powerpoint/2010/main" val="2621647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1"/>
          <p:cNvSpPr>
            <a:spLocks noGrp="1"/>
          </p:cNvSpPr>
          <p:nvPr>
            <p:ph type="sldNum" sz="quarter" idx="10"/>
          </p:nvPr>
        </p:nvSpPr>
        <p:spPr bwMode="auto">
          <a:xfrm>
            <a:off x="4813300" y="6302375"/>
            <a:ext cx="508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A5365ECA-7EF3-4F44-BA74-747A8DF0C968}" type="slidenum">
              <a:rPr lang="en-US" altLang="en-US" smtClean="0">
                <a:solidFill>
                  <a:srgbClr val="898989"/>
                </a:solidFill>
                <a:latin typeface="Arial" charset="0"/>
                <a:cs typeface="Arial" charset="0"/>
              </a:rPr>
              <a:pPr eaLnBrk="1" hangingPunct="1"/>
              <a:t>11</a:t>
            </a:fld>
            <a:endParaRPr lang="en-US" altLang="en-US">
              <a:solidFill>
                <a:srgbClr val="898989"/>
              </a:solidFill>
              <a:latin typeface="Arial" charset="0"/>
              <a:cs typeface="Arial" charset="0"/>
            </a:endParaRPr>
          </a:p>
        </p:txBody>
      </p:sp>
      <p:sp>
        <p:nvSpPr>
          <p:cNvPr id="7171" name="TextBox 19"/>
          <p:cNvSpPr txBox="1">
            <a:spLocks noChangeArrowheads="1"/>
          </p:cNvSpPr>
          <p:nvPr/>
        </p:nvSpPr>
        <p:spPr bwMode="auto">
          <a:xfrm>
            <a:off x="342900" y="373063"/>
            <a:ext cx="84867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altLang="en-US" sz="2800" b="1" dirty="0">
                <a:solidFill>
                  <a:srgbClr val="000090"/>
                </a:solidFill>
                <a:latin typeface="Arial" charset="0"/>
                <a:cs typeface="Arial" charset="0"/>
              </a:rPr>
              <a:t>The Atlanta Transit Years</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3486" y="1028853"/>
            <a:ext cx="4041192" cy="5099974"/>
          </a:xfrm>
          <a:prstGeom prst="rect">
            <a:avLst/>
          </a:prstGeom>
          <a:ln>
            <a:solidFill>
              <a:schemeClr val="tx1">
                <a:lumMod val="50000"/>
                <a:lumOff val="50000"/>
              </a:schemeClr>
            </a:solidFill>
          </a:ln>
        </p:spPr>
      </p:pic>
      <p:pic>
        <p:nvPicPr>
          <p:cNvPr id="4" name="Picture 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572000" y="1019367"/>
            <a:ext cx="4257675" cy="2619723"/>
          </a:xfrm>
          <a:prstGeom prst="rect">
            <a:avLst/>
          </a:prstGeom>
          <a:ln>
            <a:solidFill>
              <a:schemeClr val="tx1">
                <a:lumMod val="50000"/>
                <a:lumOff val="50000"/>
              </a:schemeClr>
            </a:solidFill>
          </a:ln>
        </p:spPr>
      </p:pic>
      <p:sp>
        <p:nvSpPr>
          <p:cNvPr id="7" name="TextBox 6"/>
          <p:cNvSpPr txBox="1"/>
          <p:nvPr/>
        </p:nvSpPr>
        <p:spPr>
          <a:xfrm>
            <a:off x="5514109" y="6361826"/>
            <a:ext cx="2978041" cy="553998"/>
          </a:xfrm>
          <a:prstGeom prst="rect">
            <a:avLst/>
          </a:prstGeom>
          <a:noFill/>
        </p:spPr>
        <p:txBody>
          <a:bodyPr wrap="square" rtlCol="0">
            <a:spAutoFit/>
          </a:bodyPr>
          <a:lstStyle/>
          <a:p>
            <a:pPr algn="r"/>
            <a:r>
              <a:rPr lang="en-US" sz="1000" i="1" dirty="0"/>
              <a:t>Photo credits: </a:t>
            </a:r>
            <a:r>
              <a:rPr lang="en-US" sz="1000" i="1" dirty="0" err="1"/>
              <a:t>Tarrence</a:t>
            </a:r>
            <a:r>
              <a:rPr lang="en-US" sz="1000" i="1" dirty="0"/>
              <a:t> Brown,</a:t>
            </a:r>
          </a:p>
          <a:p>
            <a:pPr algn="r"/>
            <a:r>
              <a:rPr lang="en-US" sz="1000" i="1" dirty="0"/>
              <a:t>Rich Krisak Collection,</a:t>
            </a:r>
          </a:p>
          <a:p>
            <a:pPr algn="r"/>
            <a:r>
              <a:rPr lang="en-US" sz="1000" i="1" dirty="0"/>
              <a:t>MARTA Historical Collection</a:t>
            </a:r>
          </a:p>
        </p:txBody>
      </p:sp>
      <p:pic>
        <p:nvPicPr>
          <p:cNvPr id="6" name="Picture 5"/>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586287" y="3761519"/>
            <a:ext cx="4257675" cy="2367308"/>
          </a:xfrm>
          <a:prstGeom prst="rect">
            <a:avLst/>
          </a:prstGeom>
          <a:ln>
            <a:solidFill>
              <a:schemeClr val="tx1">
                <a:lumMod val="50000"/>
                <a:lumOff val="50000"/>
              </a:schemeClr>
            </a:solidFill>
          </a:ln>
        </p:spPr>
      </p:pic>
    </p:spTree>
    <p:extLst>
      <p:ext uri="{BB962C8B-B14F-4D97-AF65-F5344CB8AC3E}">
        <p14:creationId xmlns:p14="http://schemas.microsoft.com/office/powerpoint/2010/main" val="20409702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1"/>
          <p:cNvSpPr>
            <a:spLocks noGrp="1"/>
          </p:cNvSpPr>
          <p:nvPr>
            <p:ph type="sldNum" sz="quarter" idx="10"/>
          </p:nvPr>
        </p:nvSpPr>
        <p:spPr bwMode="auto">
          <a:xfrm>
            <a:off x="4813300" y="6302375"/>
            <a:ext cx="508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A5365ECA-7EF3-4F44-BA74-747A8DF0C968}" type="slidenum">
              <a:rPr lang="en-US" altLang="en-US" smtClean="0">
                <a:solidFill>
                  <a:srgbClr val="898989"/>
                </a:solidFill>
                <a:latin typeface="Arial" charset="0"/>
                <a:cs typeface="Arial" charset="0"/>
              </a:rPr>
              <a:pPr eaLnBrk="1" hangingPunct="1"/>
              <a:t>12</a:t>
            </a:fld>
            <a:endParaRPr lang="en-US" altLang="en-US">
              <a:solidFill>
                <a:srgbClr val="898989"/>
              </a:solidFill>
              <a:latin typeface="Arial" charset="0"/>
              <a:cs typeface="Arial" charset="0"/>
            </a:endParaRPr>
          </a:p>
        </p:txBody>
      </p:sp>
      <p:sp>
        <p:nvSpPr>
          <p:cNvPr id="7171" name="TextBox 19"/>
          <p:cNvSpPr txBox="1">
            <a:spLocks noChangeArrowheads="1"/>
          </p:cNvSpPr>
          <p:nvPr/>
        </p:nvSpPr>
        <p:spPr bwMode="auto">
          <a:xfrm>
            <a:off x="342900" y="373063"/>
            <a:ext cx="84867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altLang="en-US" sz="2800" b="1" dirty="0">
                <a:solidFill>
                  <a:srgbClr val="000090"/>
                </a:solidFill>
                <a:latin typeface="Arial" charset="0"/>
                <a:cs typeface="Arial" charset="0"/>
              </a:rPr>
              <a:t>Planning Advances in the 1960s</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84309" y="1611057"/>
            <a:ext cx="4009181" cy="4059930"/>
          </a:xfrm>
          <a:prstGeom prst="rect">
            <a:avLst/>
          </a:prstGeom>
          <a:ln w="9525">
            <a:solidFill>
              <a:schemeClr val="tx1">
                <a:lumMod val="50000"/>
                <a:lumOff val="50000"/>
              </a:schemeClr>
            </a:solidFill>
          </a:ln>
        </p:spPr>
      </p:pic>
      <p:pic>
        <p:nvPicPr>
          <p:cNvPr id="3" name="Picture 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97871" y="4991888"/>
            <a:ext cx="4107203" cy="974162"/>
          </a:xfrm>
          <a:prstGeom prst="rect">
            <a:avLst/>
          </a:prstGeom>
          <a:ln>
            <a:solidFill>
              <a:schemeClr val="tx1">
                <a:lumMod val="50000"/>
                <a:lumOff val="50000"/>
              </a:schemeClr>
            </a:solidFill>
          </a:ln>
        </p:spPr>
      </p:pic>
      <p:pic>
        <p:nvPicPr>
          <p:cNvPr id="4" name="Picture 3"/>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97870" y="1611057"/>
            <a:ext cx="4107203" cy="3300814"/>
          </a:xfrm>
          <a:prstGeom prst="rect">
            <a:avLst/>
          </a:prstGeom>
          <a:ln>
            <a:solidFill>
              <a:schemeClr val="tx1">
                <a:lumMod val="50000"/>
                <a:lumOff val="50000"/>
              </a:schemeClr>
            </a:solidFill>
          </a:ln>
        </p:spPr>
      </p:pic>
      <p:sp>
        <p:nvSpPr>
          <p:cNvPr id="8" name="TextBox 7"/>
          <p:cNvSpPr txBox="1"/>
          <p:nvPr/>
        </p:nvSpPr>
        <p:spPr>
          <a:xfrm>
            <a:off x="4743970" y="5665968"/>
            <a:ext cx="3810623" cy="523220"/>
          </a:xfrm>
          <a:prstGeom prst="rect">
            <a:avLst/>
          </a:prstGeom>
          <a:noFill/>
        </p:spPr>
        <p:txBody>
          <a:bodyPr wrap="square" rtlCol="0">
            <a:spAutoFit/>
          </a:bodyPr>
          <a:lstStyle/>
          <a:p>
            <a:pPr>
              <a:spcBef>
                <a:spcPts val="0"/>
              </a:spcBef>
              <a:spcAft>
                <a:spcPts val="600"/>
              </a:spcAft>
            </a:pPr>
            <a:r>
              <a:rPr lang="en-US" sz="1400" i="1" dirty="0"/>
              <a:t>Maps and illustrations from 1961’s “Atlanta Region Comprehensive Plan: Rapid Transit”</a:t>
            </a:r>
          </a:p>
        </p:txBody>
      </p:sp>
      <p:sp>
        <p:nvSpPr>
          <p:cNvPr id="9" name="TextBox 8"/>
          <p:cNvSpPr txBox="1"/>
          <p:nvPr/>
        </p:nvSpPr>
        <p:spPr>
          <a:xfrm>
            <a:off x="5514109" y="6361826"/>
            <a:ext cx="2978041" cy="246221"/>
          </a:xfrm>
          <a:prstGeom prst="rect">
            <a:avLst/>
          </a:prstGeom>
          <a:noFill/>
        </p:spPr>
        <p:txBody>
          <a:bodyPr wrap="square" rtlCol="0">
            <a:spAutoFit/>
          </a:bodyPr>
          <a:lstStyle/>
          <a:p>
            <a:pPr algn="r"/>
            <a:r>
              <a:rPr lang="en-US" sz="1000" i="1" dirty="0"/>
              <a:t>Image credits: MARTA Collection</a:t>
            </a:r>
          </a:p>
        </p:txBody>
      </p:sp>
    </p:spTree>
    <p:extLst>
      <p:ext uri="{BB962C8B-B14F-4D97-AF65-F5344CB8AC3E}">
        <p14:creationId xmlns:p14="http://schemas.microsoft.com/office/powerpoint/2010/main" val="16840429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1"/>
          <p:cNvSpPr>
            <a:spLocks noGrp="1"/>
          </p:cNvSpPr>
          <p:nvPr>
            <p:ph type="sldNum" sz="quarter" idx="10"/>
          </p:nvPr>
        </p:nvSpPr>
        <p:spPr bwMode="auto">
          <a:xfrm>
            <a:off x="4813300" y="6302375"/>
            <a:ext cx="508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A5365ECA-7EF3-4F44-BA74-747A8DF0C968}" type="slidenum">
              <a:rPr lang="en-US" altLang="en-US" smtClean="0">
                <a:solidFill>
                  <a:srgbClr val="898989"/>
                </a:solidFill>
                <a:latin typeface="Arial" charset="0"/>
                <a:cs typeface="Arial" charset="0"/>
              </a:rPr>
              <a:pPr eaLnBrk="1" hangingPunct="1"/>
              <a:t>13</a:t>
            </a:fld>
            <a:endParaRPr lang="en-US" altLang="en-US">
              <a:solidFill>
                <a:srgbClr val="898989"/>
              </a:solidFill>
              <a:latin typeface="Arial" charset="0"/>
              <a:cs typeface="Arial" charset="0"/>
            </a:endParaRPr>
          </a:p>
        </p:txBody>
      </p:sp>
      <p:sp>
        <p:nvSpPr>
          <p:cNvPr id="7171" name="TextBox 19"/>
          <p:cNvSpPr txBox="1">
            <a:spLocks noChangeArrowheads="1"/>
          </p:cNvSpPr>
          <p:nvPr/>
        </p:nvSpPr>
        <p:spPr bwMode="auto">
          <a:xfrm>
            <a:off x="342900" y="373063"/>
            <a:ext cx="84867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altLang="en-US" sz="2800" b="1" dirty="0">
                <a:solidFill>
                  <a:srgbClr val="000090"/>
                </a:solidFill>
                <a:latin typeface="Arial" charset="0"/>
                <a:cs typeface="Arial" charset="0"/>
              </a:rPr>
              <a:t>Planning Advances in the 1960s</a:t>
            </a:r>
          </a:p>
        </p:txBody>
      </p:sp>
      <p:sp>
        <p:nvSpPr>
          <p:cNvPr id="10" name="TextBox 3"/>
          <p:cNvSpPr txBox="1">
            <a:spLocks noChangeArrowheads="1"/>
          </p:cNvSpPr>
          <p:nvPr/>
        </p:nvSpPr>
        <p:spPr bwMode="auto">
          <a:xfrm>
            <a:off x="352425" y="1491222"/>
            <a:ext cx="4164009" cy="340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marL="342900" indent="-342900" eaLnBrk="1" hangingPunct="1">
              <a:spcAft>
                <a:spcPts val="600"/>
              </a:spcAft>
              <a:buFont typeface="Wingdings" panose="05000000000000000000" pitchFamily="2" charset="2"/>
              <a:buChar char="§"/>
              <a:defRPr/>
            </a:pPr>
            <a:r>
              <a:rPr lang="en-US" altLang="en-US" sz="2000" dirty="0">
                <a:latin typeface="Arial" panose="020B0604020202020204" pitchFamily="34" charset="0"/>
                <a:cs typeface="Arial" panose="020B0604020202020204" pitchFamily="34" charset="0"/>
              </a:rPr>
              <a:t>ATS proposed first rapid transit plan</a:t>
            </a:r>
          </a:p>
          <a:p>
            <a:pPr marL="342900" indent="-342900" eaLnBrk="1" hangingPunct="1">
              <a:spcAft>
                <a:spcPts val="600"/>
              </a:spcAft>
              <a:buFont typeface="Wingdings" panose="05000000000000000000" pitchFamily="2" charset="2"/>
              <a:buChar char="§"/>
              <a:defRPr/>
            </a:pPr>
            <a:r>
              <a:rPr lang="en-US" altLang="en-US" sz="2000" dirty="0">
                <a:latin typeface="Arial" panose="020B0604020202020204" pitchFamily="34" charset="0"/>
                <a:cs typeface="Arial" panose="020B0604020202020204" pitchFamily="34" charset="0"/>
              </a:rPr>
              <a:t>Metropolitan planning agency proposed additional plans before MARTA took the lead</a:t>
            </a:r>
          </a:p>
          <a:p>
            <a:pPr marL="342900" indent="-342900" eaLnBrk="1" hangingPunct="1">
              <a:spcAft>
                <a:spcPts val="600"/>
              </a:spcAft>
              <a:buFont typeface="Wingdings" panose="05000000000000000000" pitchFamily="2" charset="2"/>
              <a:buChar char="§"/>
              <a:defRPr/>
            </a:pPr>
            <a:r>
              <a:rPr lang="en-US" altLang="en-US" sz="2000" dirty="0">
                <a:latin typeface="Arial" panose="020B0604020202020204" pitchFamily="34" charset="0"/>
                <a:cs typeface="Arial" panose="020B0604020202020204" pitchFamily="34" charset="0"/>
              </a:rPr>
              <a:t>ATS briefly advanced a busway plan in competition with MARTA</a:t>
            </a:r>
          </a:p>
          <a:p>
            <a:pPr marL="342900" indent="-342900" eaLnBrk="1" hangingPunct="1">
              <a:spcAft>
                <a:spcPts val="600"/>
              </a:spcAft>
              <a:buFont typeface="Wingdings" panose="05000000000000000000" pitchFamily="2" charset="2"/>
              <a:buChar char="§"/>
              <a:defRPr/>
            </a:pPr>
            <a:r>
              <a:rPr lang="en-US" altLang="en-US" sz="2000" dirty="0">
                <a:latin typeface="Arial" panose="020B0604020202020204" pitchFamily="34" charset="0"/>
                <a:cs typeface="Arial" panose="020B0604020202020204" pitchFamily="34" charset="0"/>
              </a:rPr>
              <a:t>Rapid transit plans generally followed existing railroad corridors</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14875" y="1600200"/>
            <a:ext cx="4114800" cy="4114800"/>
          </a:xfrm>
          <a:prstGeom prst="rect">
            <a:avLst/>
          </a:prstGeom>
        </p:spPr>
      </p:pic>
      <p:sp>
        <p:nvSpPr>
          <p:cNvPr id="8" name="TextBox 7"/>
          <p:cNvSpPr txBox="1"/>
          <p:nvPr/>
        </p:nvSpPr>
        <p:spPr>
          <a:xfrm>
            <a:off x="5514109" y="6361826"/>
            <a:ext cx="2978041" cy="246221"/>
          </a:xfrm>
          <a:prstGeom prst="rect">
            <a:avLst/>
          </a:prstGeom>
          <a:noFill/>
        </p:spPr>
        <p:txBody>
          <a:bodyPr wrap="square" rtlCol="0">
            <a:spAutoFit/>
          </a:bodyPr>
          <a:lstStyle/>
          <a:p>
            <a:pPr algn="r"/>
            <a:r>
              <a:rPr lang="en-US" sz="1000" i="1" dirty="0"/>
              <a:t>Image credits: MARTA Planning</a:t>
            </a:r>
          </a:p>
        </p:txBody>
      </p:sp>
      <p:pic>
        <p:nvPicPr>
          <p:cNvPr id="1030" name="Picture 6" descr="Image result for Southern Railway logo"/>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10884671" y="7574410"/>
            <a:ext cx="71387" cy="71387"/>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5262448" y="3586582"/>
            <a:ext cx="447904" cy="411327"/>
            <a:chOff x="5321300" y="3191687"/>
            <a:chExt cx="447904" cy="411327"/>
          </a:xfrm>
        </p:grpSpPr>
        <p:sp>
          <p:nvSpPr>
            <p:cNvPr id="2" name="Rectangular Callout 1"/>
            <p:cNvSpPr/>
            <p:nvPr/>
          </p:nvSpPr>
          <p:spPr>
            <a:xfrm>
              <a:off x="5321300" y="3191687"/>
              <a:ext cx="447904" cy="411327"/>
            </a:xfrm>
            <a:prstGeom prst="wedgeRectCallout">
              <a:avLst>
                <a:gd name="adj1" fmla="val 23365"/>
                <a:gd name="adj2" fmla="val 69375"/>
              </a:avLst>
            </a:prstGeom>
            <a:solidFill>
              <a:schemeClr val="bg1"/>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2" descr="http://www.american-rails.com/images/seaboard-airline-railroad-logo.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389990" y="3244950"/>
              <a:ext cx="304799" cy="30479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 name="Group 4"/>
          <p:cNvGrpSpPr/>
          <p:nvPr/>
        </p:nvGrpSpPr>
        <p:grpSpPr>
          <a:xfrm>
            <a:off x="5193362" y="4903382"/>
            <a:ext cx="447904" cy="411327"/>
            <a:chOff x="5185742" y="4903382"/>
            <a:chExt cx="447904" cy="411327"/>
          </a:xfrm>
        </p:grpSpPr>
        <p:sp>
          <p:nvSpPr>
            <p:cNvPr id="20" name="Rectangular Callout 19"/>
            <p:cNvSpPr/>
            <p:nvPr/>
          </p:nvSpPr>
          <p:spPr>
            <a:xfrm>
              <a:off x="5185742" y="4903382"/>
              <a:ext cx="447904" cy="411327"/>
            </a:xfrm>
            <a:prstGeom prst="wedgeRectCallout">
              <a:avLst>
                <a:gd name="adj1" fmla="val 75981"/>
                <a:gd name="adj2" fmla="val 21247"/>
              </a:avLst>
            </a:prstGeom>
            <a:solidFill>
              <a:schemeClr val="bg1"/>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1" name="Picture 8" descr="http://www.american-rails.com/images/West_Point_Logo.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248030" y="4954850"/>
              <a:ext cx="323328" cy="32332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Group 6"/>
          <p:cNvGrpSpPr/>
          <p:nvPr/>
        </p:nvGrpSpPr>
        <p:grpSpPr>
          <a:xfrm>
            <a:off x="6765280" y="3494721"/>
            <a:ext cx="347990" cy="411327"/>
            <a:chOff x="6757660" y="3471861"/>
            <a:chExt cx="347990" cy="411327"/>
          </a:xfrm>
        </p:grpSpPr>
        <p:sp>
          <p:nvSpPr>
            <p:cNvPr id="24" name="Rectangular Callout 23"/>
            <p:cNvSpPr/>
            <p:nvPr/>
          </p:nvSpPr>
          <p:spPr>
            <a:xfrm>
              <a:off x="6757660" y="3471861"/>
              <a:ext cx="347990" cy="411327"/>
            </a:xfrm>
            <a:prstGeom prst="wedgeRectCallout">
              <a:avLst>
                <a:gd name="adj1" fmla="val -20833"/>
                <a:gd name="adj2" fmla="val 71667"/>
              </a:avLst>
            </a:prstGeom>
            <a:solidFill>
              <a:schemeClr val="bg1"/>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5" name="Picture 4" descr="http://www.american-rails.com/images/GARR_Logo.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812711" y="3499735"/>
              <a:ext cx="245314" cy="34834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 8"/>
          <p:cNvGrpSpPr/>
          <p:nvPr/>
        </p:nvGrpSpPr>
        <p:grpSpPr>
          <a:xfrm>
            <a:off x="7167905" y="2611751"/>
            <a:ext cx="447904" cy="411327"/>
            <a:chOff x="7167905" y="2619371"/>
            <a:chExt cx="447904" cy="411327"/>
          </a:xfrm>
        </p:grpSpPr>
        <p:sp>
          <p:nvSpPr>
            <p:cNvPr id="27" name="Rectangular Callout 26"/>
            <p:cNvSpPr/>
            <p:nvPr/>
          </p:nvSpPr>
          <p:spPr>
            <a:xfrm>
              <a:off x="7167905" y="2619371"/>
              <a:ext cx="447904" cy="411327"/>
            </a:xfrm>
            <a:prstGeom prst="wedgeRectCallout">
              <a:avLst>
                <a:gd name="adj1" fmla="val -34600"/>
                <a:gd name="adj2" fmla="val -73233"/>
              </a:avLst>
            </a:prstGeom>
            <a:solidFill>
              <a:schemeClr val="bg1"/>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8" name="Picture 16" descr="http://www.livechennai.com/businesslistings/News_photo/southern6514.jpg"/>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7222060" y="2667685"/>
              <a:ext cx="339594" cy="32993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Group 10"/>
          <p:cNvGrpSpPr/>
          <p:nvPr/>
        </p:nvGrpSpPr>
        <p:grpSpPr>
          <a:xfrm>
            <a:off x="5005390" y="4337471"/>
            <a:ext cx="851061" cy="411327"/>
            <a:chOff x="4981575" y="4337471"/>
            <a:chExt cx="851061" cy="411327"/>
          </a:xfrm>
        </p:grpSpPr>
        <p:grpSp>
          <p:nvGrpSpPr>
            <p:cNvPr id="6" name="Group 5"/>
            <p:cNvGrpSpPr/>
            <p:nvPr/>
          </p:nvGrpSpPr>
          <p:grpSpPr>
            <a:xfrm>
              <a:off x="4981575" y="4337471"/>
              <a:ext cx="851061" cy="411327"/>
              <a:chOff x="4958715" y="4337471"/>
              <a:chExt cx="851061" cy="411327"/>
            </a:xfrm>
          </p:grpSpPr>
          <p:sp>
            <p:nvSpPr>
              <p:cNvPr id="18" name="Rectangular Callout 17"/>
              <p:cNvSpPr/>
              <p:nvPr/>
            </p:nvSpPr>
            <p:spPr>
              <a:xfrm>
                <a:off x="4958715" y="4337471"/>
                <a:ext cx="851061" cy="411327"/>
              </a:xfrm>
              <a:prstGeom prst="wedgeRectCallout">
                <a:avLst>
                  <a:gd name="adj1" fmla="val 60174"/>
                  <a:gd name="adj2" fmla="val 21247"/>
                </a:avLst>
              </a:prstGeom>
              <a:solidFill>
                <a:schemeClr val="bg1"/>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9" name="Picture 10" descr="Image result for central of georgia logo"/>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5380165" y="4414838"/>
                <a:ext cx="381406" cy="257068"/>
              </a:xfrm>
              <a:prstGeom prst="rect">
                <a:avLst/>
              </a:prstGeom>
              <a:noFill/>
              <a:extLst>
                <a:ext uri="{909E8E84-426E-40DD-AFC4-6F175D3DCCD1}">
                  <a14:hiddenFill xmlns:a14="http://schemas.microsoft.com/office/drawing/2010/main">
                    <a:solidFill>
                      <a:srgbClr val="FFFFFF"/>
                    </a:solidFill>
                  </a14:hiddenFill>
                </a:ext>
              </a:extLst>
            </p:spPr>
          </p:pic>
        </p:grpSp>
        <p:pic>
          <p:nvPicPr>
            <p:cNvPr id="30" name="Picture 8" descr="http://www.american-rails.com/images/West_Point_Logo.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040830" y="4381470"/>
              <a:ext cx="323328" cy="32332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1089077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1"/>
          <p:cNvSpPr>
            <a:spLocks noGrp="1"/>
          </p:cNvSpPr>
          <p:nvPr>
            <p:ph type="sldNum" sz="quarter" idx="10"/>
          </p:nvPr>
        </p:nvSpPr>
        <p:spPr bwMode="auto">
          <a:xfrm>
            <a:off x="4813300" y="6302375"/>
            <a:ext cx="508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A5365ECA-7EF3-4F44-BA74-747A8DF0C968}" type="slidenum">
              <a:rPr lang="en-US" altLang="en-US" smtClean="0">
                <a:solidFill>
                  <a:srgbClr val="898989"/>
                </a:solidFill>
                <a:latin typeface="Arial" charset="0"/>
                <a:cs typeface="Arial" charset="0"/>
              </a:rPr>
              <a:pPr eaLnBrk="1" hangingPunct="1"/>
              <a:t>14</a:t>
            </a:fld>
            <a:endParaRPr lang="en-US" altLang="en-US">
              <a:solidFill>
                <a:srgbClr val="898989"/>
              </a:solidFill>
              <a:latin typeface="Arial" charset="0"/>
              <a:cs typeface="Arial" charset="0"/>
            </a:endParaRPr>
          </a:p>
        </p:txBody>
      </p:sp>
      <p:sp>
        <p:nvSpPr>
          <p:cNvPr id="7171" name="TextBox 19"/>
          <p:cNvSpPr txBox="1">
            <a:spLocks noChangeArrowheads="1"/>
          </p:cNvSpPr>
          <p:nvPr/>
        </p:nvSpPr>
        <p:spPr bwMode="auto">
          <a:xfrm>
            <a:off x="342900" y="373063"/>
            <a:ext cx="84867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altLang="en-US" sz="2800" b="1" dirty="0">
                <a:solidFill>
                  <a:srgbClr val="000090"/>
                </a:solidFill>
                <a:latin typeface="Arial" charset="0"/>
                <a:cs typeface="Arial" charset="0"/>
              </a:rPr>
              <a:t>MARTA is Created in 1965</a:t>
            </a: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77108" y="1241422"/>
            <a:ext cx="3550203" cy="4856495"/>
          </a:xfrm>
          <a:prstGeom prst="rect">
            <a:avLst/>
          </a:prstGeom>
          <a:ln>
            <a:solidFill>
              <a:schemeClr val="tx1">
                <a:lumMod val="50000"/>
                <a:lumOff val="50000"/>
              </a:schemeClr>
            </a:solidFill>
          </a:ln>
        </p:spPr>
      </p:pic>
      <p:sp>
        <p:nvSpPr>
          <p:cNvPr id="9" name="Rectangle 8"/>
          <p:cNvSpPr/>
          <p:nvPr/>
        </p:nvSpPr>
        <p:spPr>
          <a:xfrm>
            <a:off x="349240" y="1171092"/>
            <a:ext cx="4720471" cy="830997"/>
          </a:xfrm>
          <a:prstGeom prst="rect">
            <a:avLst/>
          </a:prstGeom>
        </p:spPr>
        <p:txBody>
          <a:bodyPr wrap="square">
            <a:spAutoFit/>
          </a:bodyPr>
          <a:lstStyle/>
          <a:p>
            <a:pPr marL="0" indent="0" eaLnBrk="1" hangingPunct="1">
              <a:defRPr/>
            </a:pPr>
            <a:r>
              <a:rPr lang="en-US" altLang="en-US" sz="2400" b="1" dirty="0">
                <a:latin typeface="Arial" panose="020B0604020202020204" pitchFamily="34" charset="0"/>
                <a:cs typeface="Arial" panose="020B0604020202020204" pitchFamily="34" charset="0"/>
              </a:rPr>
              <a:t>The new authority is charged with a broad mission.</a:t>
            </a:r>
          </a:p>
        </p:txBody>
      </p:sp>
      <p:sp>
        <p:nvSpPr>
          <p:cNvPr id="10" name="TextBox 3"/>
          <p:cNvSpPr txBox="1">
            <a:spLocks noChangeArrowheads="1"/>
          </p:cNvSpPr>
          <p:nvPr/>
        </p:nvSpPr>
        <p:spPr bwMode="auto">
          <a:xfrm>
            <a:off x="357191" y="2215122"/>
            <a:ext cx="4712520"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marL="342900" indent="-342900" eaLnBrk="1" hangingPunct="1">
              <a:spcAft>
                <a:spcPts val="600"/>
              </a:spcAft>
              <a:buFont typeface="Wingdings" panose="05000000000000000000" pitchFamily="2" charset="2"/>
              <a:buChar char="§"/>
              <a:defRPr/>
            </a:pPr>
            <a:r>
              <a:rPr lang="en-US" altLang="en-US" sz="2000" b="1" dirty="0">
                <a:latin typeface="Arial" panose="020B0604020202020204" pitchFamily="34" charset="0"/>
                <a:cs typeface="Arial" panose="020B0604020202020204" pitchFamily="34" charset="0"/>
              </a:rPr>
              <a:t>MARTA</a:t>
            </a:r>
            <a:r>
              <a:rPr lang="en-US" altLang="en-US" sz="2000" dirty="0">
                <a:latin typeface="Arial" panose="020B0604020202020204" pitchFamily="34" charset="0"/>
                <a:cs typeface="Arial" panose="020B0604020202020204" pitchFamily="34" charset="0"/>
              </a:rPr>
              <a:t> was created to plan, design, construct, and operate 5-county transit system</a:t>
            </a:r>
          </a:p>
          <a:p>
            <a:pPr marL="342900" indent="-342900" eaLnBrk="1" hangingPunct="1">
              <a:spcAft>
                <a:spcPts val="600"/>
              </a:spcAft>
              <a:buFont typeface="Wingdings" panose="05000000000000000000" pitchFamily="2" charset="2"/>
              <a:buChar char="§"/>
              <a:defRPr/>
            </a:pPr>
            <a:r>
              <a:rPr lang="en-US" altLang="en-US" sz="2000" dirty="0">
                <a:latin typeface="Arial" panose="020B0604020202020204" pitchFamily="34" charset="0"/>
                <a:cs typeface="Arial" panose="020B0604020202020204" pitchFamily="34" charset="0"/>
              </a:rPr>
              <a:t>Rapid transit and bus system plans were developed</a:t>
            </a:r>
          </a:p>
          <a:p>
            <a:pPr marL="342900" indent="-342900" eaLnBrk="1" hangingPunct="1">
              <a:spcAft>
                <a:spcPts val="600"/>
              </a:spcAft>
              <a:buFont typeface="Wingdings" panose="05000000000000000000" pitchFamily="2" charset="2"/>
              <a:buChar char="§"/>
              <a:defRPr/>
            </a:pPr>
            <a:r>
              <a:rPr lang="en-US" altLang="en-US" sz="2000" dirty="0">
                <a:latin typeface="Arial" panose="020B0604020202020204" pitchFamily="34" charset="0"/>
                <a:cs typeface="Arial" panose="020B0604020202020204" pitchFamily="34" charset="0"/>
              </a:rPr>
              <a:t>Referenda held in 1971; two counties join (Fulton, DeKalb)</a:t>
            </a:r>
          </a:p>
          <a:p>
            <a:pPr marL="342900" indent="-342900" eaLnBrk="1" hangingPunct="1">
              <a:spcAft>
                <a:spcPts val="600"/>
              </a:spcAft>
              <a:buFont typeface="Wingdings" panose="05000000000000000000" pitchFamily="2" charset="2"/>
              <a:buChar char="§"/>
              <a:defRPr/>
            </a:pPr>
            <a:r>
              <a:rPr lang="en-US" altLang="en-US" sz="2000" dirty="0">
                <a:latin typeface="Arial" panose="020B0604020202020204" pitchFamily="34" charset="0"/>
                <a:cs typeface="Arial" panose="020B0604020202020204" pitchFamily="34" charset="0"/>
              </a:rPr>
              <a:t>Referendum defeated in Clayton and Gwinnett; Cobb does not vote</a:t>
            </a:r>
          </a:p>
          <a:p>
            <a:pPr marL="342900" indent="-342900" eaLnBrk="1" hangingPunct="1">
              <a:spcAft>
                <a:spcPts val="600"/>
              </a:spcAft>
              <a:buFont typeface="Wingdings" panose="05000000000000000000" pitchFamily="2" charset="2"/>
              <a:buChar char="§"/>
              <a:defRPr/>
            </a:pPr>
            <a:r>
              <a:rPr lang="en-US" altLang="en-US" sz="2000" dirty="0">
                <a:latin typeface="Arial" panose="020B0604020202020204" pitchFamily="34" charset="0"/>
                <a:cs typeface="Arial" panose="020B0604020202020204" pitchFamily="34" charset="0"/>
              </a:rPr>
              <a:t>Clayton eventually joins in 2014</a:t>
            </a:r>
          </a:p>
        </p:txBody>
      </p:sp>
      <p:sp>
        <p:nvSpPr>
          <p:cNvPr id="7" name="TextBox 6"/>
          <p:cNvSpPr txBox="1"/>
          <p:nvPr/>
        </p:nvSpPr>
        <p:spPr>
          <a:xfrm>
            <a:off x="5514109" y="6361826"/>
            <a:ext cx="2978041" cy="246221"/>
          </a:xfrm>
          <a:prstGeom prst="rect">
            <a:avLst/>
          </a:prstGeom>
          <a:noFill/>
        </p:spPr>
        <p:txBody>
          <a:bodyPr wrap="square" rtlCol="0">
            <a:spAutoFit/>
          </a:bodyPr>
          <a:lstStyle/>
          <a:p>
            <a:pPr algn="r"/>
            <a:r>
              <a:rPr lang="en-US" sz="1000" i="1" dirty="0"/>
              <a:t>Image credits: MARTA Historical Collection</a:t>
            </a:r>
          </a:p>
        </p:txBody>
      </p:sp>
    </p:spTree>
    <p:extLst>
      <p:ext uri="{BB962C8B-B14F-4D97-AF65-F5344CB8AC3E}">
        <p14:creationId xmlns:p14="http://schemas.microsoft.com/office/powerpoint/2010/main" val="33325944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1"/>
          <p:cNvSpPr>
            <a:spLocks noGrp="1"/>
          </p:cNvSpPr>
          <p:nvPr>
            <p:ph type="sldNum" sz="quarter" idx="10"/>
          </p:nvPr>
        </p:nvSpPr>
        <p:spPr bwMode="auto">
          <a:xfrm>
            <a:off x="4813300" y="6302375"/>
            <a:ext cx="508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A5365ECA-7EF3-4F44-BA74-747A8DF0C968}" type="slidenum">
              <a:rPr lang="en-US" altLang="en-US" smtClean="0">
                <a:solidFill>
                  <a:srgbClr val="898989"/>
                </a:solidFill>
                <a:latin typeface="Arial" charset="0"/>
                <a:cs typeface="Arial" charset="0"/>
              </a:rPr>
              <a:pPr eaLnBrk="1" hangingPunct="1"/>
              <a:t>15</a:t>
            </a:fld>
            <a:endParaRPr lang="en-US" altLang="en-US">
              <a:solidFill>
                <a:srgbClr val="898989"/>
              </a:solidFill>
              <a:latin typeface="Arial" charset="0"/>
              <a:cs typeface="Arial" charset="0"/>
            </a:endParaRPr>
          </a:p>
        </p:txBody>
      </p:sp>
      <p:sp>
        <p:nvSpPr>
          <p:cNvPr id="7171" name="TextBox 19"/>
          <p:cNvSpPr txBox="1">
            <a:spLocks noChangeArrowheads="1"/>
          </p:cNvSpPr>
          <p:nvPr/>
        </p:nvSpPr>
        <p:spPr bwMode="auto">
          <a:xfrm>
            <a:off x="342900" y="373063"/>
            <a:ext cx="84867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altLang="en-US" sz="2800" b="1" dirty="0">
                <a:solidFill>
                  <a:srgbClr val="000090"/>
                </a:solidFill>
                <a:latin typeface="Arial" charset="0"/>
                <a:cs typeface="Arial" charset="0"/>
              </a:rPr>
              <a:t>MARTA’s Construction Years</a:t>
            </a:r>
          </a:p>
        </p:txBody>
      </p:sp>
      <p:sp>
        <p:nvSpPr>
          <p:cNvPr id="9" name="TextBox 8"/>
          <p:cNvSpPr txBox="1"/>
          <p:nvPr/>
        </p:nvSpPr>
        <p:spPr>
          <a:xfrm>
            <a:off x="5514109" y="6361826"/>
            <a:ext cx="2978041" cy="246221"/>
          </a:xfrm>
          <a:prstGeom prst="rect">
            <a:avLst/>
          </a:prstGeom>
          <a:noFill/>
        </p:spPr>
        <p:txBody>
          <a:bodyPr wrap="square" rtlCol="0">
            <a:spAutoFit/>
          </a:bodyPr>
          <a:lstStyle/>
          <a:p>
            <a:pPr algn="r"/>
            <a:r>
              <a:rPr lang="en-US" sz="1000" i="1" dirty="0"/>
              <a:t>Photo credits: MARTA Historical Collection</a:t>
            </a:r>
          </a:p>
        </p:txBody>
      </p:sp>
      <p:sp>
        <p:nvSpPr>
          <p:cNvPr id="10" name="TextBox 3"/>
          <p:cNvSpPr txBox="1">
            <a:spLocks noChangeArrowheads="1"/>
          </p:cNvSpPr>
          <p:nvPr/>
        </p:nvSpPr>
        <p:spPr bwMode="auto">
          <a:xfrm>
            <a:off x="4596688" y="1798433"/>
            <a:ext cx="4232987" cy="4862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marL="342900" indent="-342900" eaLnBrk="1" hangingPunct="1">
              <a:spcAft>
                <a:spcPts val="600"/>
              </a:spcAft>
              <a:buFont typeface="Wingdings" panose="05000000000000000000" pitchFamily="2" charset="2"/>
              <a:buChar char="§"/>
              <a:defRPr/>
            </a:pPr>
            <a:r>
              <a:rPr lang="en-US" altLang="en-US" sz="2000" b="1" dirty="0">
                <a:latin typeface="Arial" panose="020B0604020202020204" pitchFamily="34" charset="0"/>
                <a:cs typeface="Arial" panose="020B0604020202020204" pitchFamily="34" charset="0"/>
              </a:rPr>
              <a:t>MARTA</a:t>
            </a:r>
            <a:r>
              <a:rPr lang="en-US" altLang="en-US" sz="2000" dirty="0">
                <a:latin typeface="Arial" panose="020B0604020202020204" pitchFamily="34" charset="0"/>
                <a:cs typeface="Arial" panose="020B0604020202020204" pitchFamily="34" charset="0"/>
              </a:rPr>
              <a:t> purchases the </a:t>
            </a:r>
            <a:r>
              <a:rPr lang="en-US" altLang="en-US" sz="2000" b="1" dirty="0">
                <a:solidFill>
                  <a:srgbClr val="000090"/>
                </a:solidFill>
                <a:latin typeface="Arial" panose="020B0604020202020204" pitchFamily="34" charset="0"/>
                <a:cs typeface="Arial" panose="020B0604020202020204" pitchFamily="34" charset="0"/>
              </a:rPr>
              <a:t>Atlanta Transit System </a:t>
            </a:r>
            <a:r>
              <a:rPr lang="en-US" altLang="en-US" sz="2000" dirty="0">
                <a:latin typeface="Arial" panose="020B0604020202020204" pitchFamily="34" charset="0"/>
                <a:cs typeface="Arial" panose="020B0604020202020204" pitchFamily="34" charset="0"/>
              </a:rPr>
              <a:t>in 1972 and implements a 5-year bus improvement plan</a:t>
            </a:r>
          </a:p>
          <a:p>
            <a:pPr marL="342900" indent="-342900" eaLnBrk="1" hangingPunct="1">
              <a:spcAft>
                <a:spcPts val="600"/>
              </a:spcAft>
              <a:buFont typeface="Wingdings" panose="05000000000000000000" pitchFamily="2" charset="2"/>
              <a:buChar char="§"/>
              <a:defRPr/>
            </a:pPr>
            <a:r>
              <a:rPr lang="en-US" altLang="en-US" sz="2000" dirty="0">
                <a:latin typeface="Arial" panose="020B0604020202020204" pitchFamily="34" charset="0"/>
                <a:cs typeface="Arial" panose="020B0604020202020204" pitchFamily="34" charset="0"/>
              </a:rPr>
              <a:t>Groundbreaking for Phase A in February 1975 on the East Line</a:t>
            </a:r>
          </a:p>
          <a:p>
            <a:pPr marL="342900" indent="-342900" eaLnBrk="1" hangingPunct="1">
              <a:spcAft>
                <a:spcPts val="600"/>
              </a:spcAft>
              <a:buFont typeface="Wingdings" panose="05000000000000000000" pitchFamily="2" charset="2"/>
              <a:buChar char="§"/>
              <a:defRPr/>
            </a:pPr>
            <a:r>
              <a:rPr lang="en-US" altLang="en-US" sz="2000" dirty="0">
                <a:latin typeface="Arial" panose="020B0604020202020204" pitchFamily="34" charset="0"/>
                <a:cs typeface="Arial" panose="020B0604020202020204" pitchFamily="34" charset="0"/>
              </a:rPr>
              <a:t>Phase A – Avondale to H.E. Holmes, North Ave to Garnett</a:t>
            </a:r>
          </a:p>
          <a:p>
            <a:pPr marL="342900" indent="-342900" eaLnBrk="1" hangingPunct="1">
              <a:spcAft>
                <a:spcPts val="600"/>
              </a:spcAft>
              <a:buFont typeface="Wingdings" panose="05000000000000000000" pitchFamily="2" charset="2"/>
              <a:buChar char="§"/>
              <a:defRPr/>
            </a:pPr>
            <a:r>
              <a:rPr lang="en-US" altLang="en-US" sz="2000" dirty="0">
                <a:latin typeface="Arial" panose="020B0604020202020204" pitchFamily="34" charset="0"/>
                <a:cs typeface="Arial" panose="020B0604020202020204" pitchFamily="34" charset="0"/>
              </a:rPr>
              <a:t>Largest regional public works project in the southeast since the TVA</a:t>
            </a:r>
          </a:p>
          <a:p>
            <a:pPr marL="342900" indent="-342900" eaLnBrk="1" hangingPunct="1">
              <a:spcAft>
                <a:spcPts val="600"/>
              </a:spcAft>
              <a:buFont typeface="Wingdings" panose="05000000000000000000" pitchFamily="2" charset="2"/>
              <a:buChar char="§"/>
              <a:defRPr/>
            </a:pPr>
            <a:endParaRPr lang="en-US" altLang="en-US" sz="2000" dirty="0">
              <a:latin typeface="Arial" panose="020B0604020202020204" pitchFamily="34" charset="0"/>
              <a:cs typeface="Arial" panose="020B0604020202020204" pitchFamily="34" charset="0"/>
            </a:endParaRPr>
          </a:p>
          <a:p>
            <a:pPr marL="0" indent="0" eaLnBrk="1" hangingPunct="1">
              <a:spcAft>
                <a:spcPts val="600"/>
              </a:spcAft>
              <a:defRPr/>
            </a:pPr>
            <a:endParaRPr lang="en-US" altLang="en-US" sz="2000" dirty="0">
              <a:latin typeface="Arial" panose="020B0604020202020204" pitchFamily="34" charset="0"/>
              <a:cs typeface="Arial" panose="020B0604020202020204" pitchFamily="34" charset="0"/>
            </a:endParaRPr>
          </a:p>
          <a:p>
            <a:pPr marL="342900" indent="-342900" eaLnBrk="1" hangingPunct="1">
              <a:spcAft>
                <a:spcPts val="600"/>
              </a:spcAft>
              <a:buFont typeface="Wingdings" panose="05000000000000000000" pitchFamily="2" charset="2"/>
              <a:buChar char="§"/>
              <a:defRPr/>
            </a:pPr>
            <a:endParaRPr lang="en-US" altLang="en-US" sz="2000"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6810" y="2882452"/>
            <a:ext cx="3398161" cy="3278203"/>
          </a:xfrm>
          <a:prstGeom prst="rect">
            <a:avLst/>
          </a:prstGeom>
          <a:ln>
            <a:solidFill>
              <a:schemeClr val="tx1">
                <a:lumMod val="50000"/>
                <a:lumOff val="50000"/>
              </a:schemeClr>
            </a:solidFill>
          </a:ln>
        </p:spPr>
      </p:pic>
      <p:pic>
        <p:nvPicPr>
          <p:cNvPr id="13" name="Picture 1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76810" y="1163271"/>
            <a:ext cx="3398161" cy="1644074"/>
          </a:xfrm>
          <a:prstGeom prst="rect">
            <a:avLst/>
          </a:prstGeom>
          <a:ln>
            <a:solidFill>
              <a:schemeClr val="tx1">
                <a:lumMod val="50000"/>
                <a:lumOff val="50000"/>
              </a:schemeClr>
            </a:solidFill>
          </a:ln>
        </p:spPr>
      </p:pic>
    </p:spTree>
    <p:extLst>
      <p:ext uri="{BB962C8B-B14F-4D97-AF65-F5344CB8AC3E}">
        <p14:creationId xmlns:p14="http://schemas.microsoft.com/office/powerpoint/2010/main" val="11814933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1"/>
          <p:cNvSpPr>
            <a:spLocks noGrp="1"/>
          </p:cNvSpPr>
          <p:nvPr>
            <p:ph type="sldNum" sz="quarter" idx="10"/>
          </p:nvPr>
        </p:nvSpPr>
        <p:spPr bwMode="auto">
          <a:xfrm>
            <a:off x="4813300" y="6302375"/>
            <a:ext cx="508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A5365ECA-7EF3-4F44-BA74-747A8DF0C968}" type="slidenum">
              <a:rPr lang="en-US" altLang="en-US" smtClean="0">
                <a:solidFill>
                  <a:srgbClr val="898989"/>
                </a:solidFill>
                <a:latin typeface="Arial" charset="0"/>
                <a:cs typeface="Arial" charset="0"/>
              </a:rPr>
              <a:pPr eaLnBrk="1" hangingPunct="1"/>
              <a:t>16</a:t>
            </a:fld>
            <a:endParaRPr lang="en-US" altLang="en-US">
              <a:solidFill>
                <a:srgbClr val="898989"/>
              </a:solidFill>
              <a:latin typeface="Arial" charset="0"/>
              <a:cs typeface="Arial" charset="0"/>
            </a:endParaRPr>
          </a:p>
        </p:txBody>
      </p:sp>
      <p:sp>
        <p:nvSpPr>
          <p:cNvPr id="7171" name="TextBox 19"/>
          <p:cNvSpPr txBox="1">
            <a:spLocks noChangeArrowheads="1"/>
          </p:cNvSpPr>
          <p:nvPr/>
        </p:nvSpPr>
        <p:spPr bwMode="auto">
          <a:xfrm>
            <a:off x="342900" y="373063"/>
            <a:ext cx="84867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altLang="en-US" sz="2800" b="1" dirty="0">
                <a:solidFill>
                  <a:srgbClr val="000090"/>
                </a:solidFill>
                <a:latin typeface="Arial" charset="0"/>
                <a:cs typeface="Arial" charset="0"/>
              </a:rPr>
              <a:t>MARTA’s Construction Years</a:t>
            </a:r>
          </a:p>
        </p:txBody>
      </p:sp>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6810" y="3162631"/>
            <a:ext cx="3723765" cy="2962240"/>
          </a:xfrm>
          <a:prstGeom prst="rect">
            <a:avLst/>
          </a:prstGeom>
          <a:ln>
            <a:solidFill>
              <a:schemeClr val="tx1">
                <a:lumMod val="50000"/>
                <a:lumOff val="50000"/>
              </a:schemeClr>
            </a:solidFill>
          </a:ln>
        </p:spPr>
      </p:pic>
      <p:pic>
        <p:nvPicPr>
          <p:cNvPr id="4" name="Picture 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926142" y="1167955"/>
            <a:ext cx="3445064" cy="4954236"/>
          </a:xfrm>
          <a:prstGeom prst="rect">
            <a:avLst/>
          </a:prstGeom>
          <a:ln>
            <a:solidFill>
              <a:schemeClr val="tx1">
                <a:lumMod val="50000"/>
                <a:lumOff val="50000"/>
              </a:schemeClr>
            </a:solidFill>
          </a:ln>
        </p:spPr>
      </p:pic>
      <p:sp>
        <p:nvSpPr>
          <p:cNvPr id="9" name="TextBox 8"/>
          <p:cNvSpPr txBox="1"/>
          <p:nvPr/>
        </p:nvSpPr>
        <p:spPr>
          <a:xfrm>
            <a:off x="5514109" y="6361826"/>
            <a:ext cx="2978041" cy="246221"/>
          </a:xfrm>
          <a:prstGeom prst="rect">
            <a:avLst/>
          </a:prstGeom>
          <a:noFill/>
        </p:spPr>
        <p:txBody>
          <a:bodyPr wrap="square" rtlCol="0">
            <a:spAutoFit/>
          </a:bodyPr>
          <a:lstStyle/>
          <a:p>
            <a:pPr algn="r"/>
            <a:r>
              <a:rPr lang="en-US" sz="1000" i="1" dirty="0"/>
              <a:t>Photo credits: MARTA Historical Collection</a:t>
            </a:r>
          </a:p>
        </p:txBody>
      </p:sp>
      <p:pic>
        <p:nvPicPr>
          <p:cNvPr id="5" name="Picture 4"/>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flipH="1">
            <a:off x="876809" y="1167955"/>
            <a:ext cx="3723765" cy="1922787"/>
          </a:xfrm>
          <a:prstGeom prst="rect">
            <a:avLst/>
          </a:prstGeom>
          <a:ln>
            <a:solidFill>
              <a:schemeClr val="tx1">
                <a:lumMod val="50000"/>
                <a:lumOff val="50000"/>
              </a:schemeClr>
            </a:solidFill>
          </a:ln>
        </p:spPr>
      </p:pic>
    </p:spTree>
    <p:extLst>
      <p:ext uri="{BB962C8B-B14F-4D97-AF65-F5344CB8AC3E}">
        <p14:creationId xmlns:p14="http://schemas.microsoft.com/office/powerpoint/2010/main" val="11781424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1"/>
          <p:cNvSpPr>
            <a:spLocks noGrp="1"/>
          </p:cNvSpPr>
          <p:nvPr>
            <p:ph type="sldNum" sz="quarter" idx="10"/>
          </p:nvPr>
        </p:nvSpPr>
        <p:spPr bwMode="auto">
          <a:xfrm>
            <a:off x="4813300" y="6302375"/>
            <a:ext cx="508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A5365ECA-7EF3-4F44-BA74-747A8DF0C968}" type="slidenum">
              <a:rPr lang="en-US" altLang="en-US" smtClean="0">
                <a:solidFill>
                  <a:srgbClr val="898989"/>
                </a:solidFill>
                <a:latin typeface="Arial" charset="0"/>
                <a:cs typeface="Arial" charset="0"/>
              </a:rPr>
              <a:pPr eaLnBrk="1" hangingPunct="1"/>
              <a:t>17</a:t>
            </a:fld>
            <a:endParaRPr lang="en-US" altLang="en-US">
              <a:solidFill>
                <a:srgbClr val="898989"/>
              </a:solidFill>
              <a:latin typeface="Arial" charset="0"/>
              <a:cs typeface="Arial" charset="0"/>
            </a:endParaRPr>
          </a:p>
        </p:txBody>
      </p:sp>
      <p:sp>
        <p:nvSpPr>
          <p:cNvPr id="7171" name="TextBox 19"/>
          <p:cNvSpPr txBox="1">
            <a:spLocks noChangeArrowheads="1"/>
          </p:cNvSpPr>
          <p:nvPr/>
        </p:nvSpPr>
        <p:spPr bwMode="auto">
          <a:xfrm>
            <a:off x="342900" y="373063"/>
            <a:ext cx="84867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altLang="en-US" sz="2800" b="1" dirty="0">
                <a:solidFill>
                  <a:srgbClr val="000090"/>
                </a:solidFill>
                <a:latin typeface="Arial" charset="0"/>
                <a:cs typeface="Arial" charset="0"/>
              </a:rPr>
              <a:t>MARTA’s Construction Years</a:t>
            </a:r>
          </a:p>
        </p:txBody>
      </p:sp>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42900" y="1128712"/>
            <a:ext cx="4978400" cy="4544559"/>
          </a:xfrm>
          <a:prstGeom prst="rect">
            <a:avLst/>
          </a:prstGeom>
          <a:ln>
            <a:solidFill>
              <a:schemeClr val="tx1">
                <a:lumMod val="50000"/>
                <a:lumOff val="50000"/>
              </a:schemeClr>
            </a:solidFill>
          </a:ln>
        </p:spPr>
      </p:pic>
      <p:pic>
        <p:nvPicPr>
          <p:cNvPr id="8" name="Picture 7"/>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428979" y="3453188"/>
            <a:ext cx="3400696" cy="2220082"/>
          </a:xfrm>
          <a:prstGeom prst="rect">
            <a:avLst/>
          </a:prstGeom>
          <a:ln>
            <a:solidFill>
              <a:schemeClr val="tx1">
                <a:lumMod val="50000"/>
                <a:lumOff val="50000"/>
              </a:schemeClr>
            </a:solidFill>
          </a:ln>
        </p:spPr>
      </p:pic>
      <p:pic>
        <p:nvPicPr>
          <p:cNvPr id="3" name="Picture 2"/>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428979" y="1128712"/>
            <a:ext cx="3400696" cy="2249487"/>
          </a:xfrm>
          <a:prstGeom prst="rect">
            <a:avLst/>
          </a:prstGeom>
          <a:ln>
            <a:solidFill>
              <a:schemeClr val="tx1">
                <a:lumMod val="50000"/>
                <a:lumOff val="50000"/>
              </a:schemeClr>
            </a:solidFill>
          </a:ln>
        </p:spPr>
      </p:pic>
      <p:sp>
        <p:nvSpPr>
          <p:cNvPr id="18" name="TextBox 17"/>
          <p:cNvSpPr txBox="1"/>
          <p:nvPr/>
        </p:nvSpPr>
        <p:spPr>
          <a:xfrm>
            <a:off x="5514109" y="6361826"/>
            <a:ext cx="2978041" cy="246221"/>
          </a:xfrm>
          <a:prstGeom prst="rect">
            <a:avLst/>
          </a:prstGeom>
          <a:noFill/>
        </p:spPr>
        <p:txBody>
          <a:bodyPr wrap="square" rtlCol="0">
            <a:spAutoFit/>
          </a:bodyPr>
          <a:lstStyle/>
          <a:p>
            <a:pPr algn="r"/>
            <a:r>
              <a:rPr lang="en-US" sz="1000" i="1" dirty="0"/>
              <a:t>Photo credits: MARTA Historical Collection</a:t>
            </a:r>
          </a:p>
        </p:txBody>
      </p:sp>
    </p:spTree>
    <p:extLst>
      <p:ext uri="{BB962C8B-B14F-4D97-AF65-F5344CB8AC3E}">
        <p14:creationId xmlns:p14="http://schemas.microsoft.com/office/powerpoint/2010/main" val="17997082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1"/>
          <p:cNvSpPr>
            <a:spLocks noGrp="1"/>
          </p:cNvSpPr>
          <p:nvPr>
            <p:ph type="sldNum" sz="quarter" idx="10"/>
          </p:nvPr>
        </p:nvSpPr>
        <p:spPr bwMode="auto">
          <a:xfrm>
            <a:off x="4813300" y="6302375"/>
            <a:ext cx="508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A5365ECA-7EF3-4F44-BA74-747A8DF0C968}" type="slidenum">
              <a:rPr lang="en-US" altLang="en-US" smtClean="0">
                <a:solidFill>
                  <a:srgbClr val="898989"/>
                </a:solidFill>
                <a:latin typeface="Arial" charset="0"/>
                <a:cs typeface="Arial" charset="0"/>
              </a:rPr>
              <a:pPr eaLnBrk="1" hangingPunct="1"/>
              <a:t>18</a:t>
            </a:fld>
            <a:endParaRPr lang="en-US" altLang="en-US">
              <a:solidFill>
                <a:srgbClr val="898989"/>
              </a:solidFill>
              <a:latin typeface="Arial" charset="0"/>
              <a:cs typeface="Arial" charset="0"/>
            </a:endParaRPr>
          </a:p>
        </p:txBody>
      </p:sp>
      <p:sp>
        <p:nvSpPr>
          <p:cNvPr id="7171" name="TextBox 19"/>
          <p:cNvSpPr txBox="1">
            <a:spLocks noChangeArrowheads="1"/>
          </p:cNvSpPr>
          <p:nvPr/>
        </p:nvSpPr>
        <p:spPr bwMode="auto">
          <a:xfrm>
            <a:off x="342900" y="373063"/>
            <a:ext cx="84867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altLang="en-US" sz="2800" b="1" dirty="0">
                <a:solidFill>
                  <a:srgbClr val="000090"/>
                </a:solidFill>
                <a:latin typeface="Arial" charset="0"/>
                <a:cs typeface="Arial" charset="0"/>
              </a:rPr>
              <a:t>MARTA’s Construction Years</a:t>
            </a:r>
          </a:p>
        </p:txBody>
      </p:sp>
      <p:pic>
        <p:nvPicPr>
          <p:cNvPr id="12" name="Picture 1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83887" y="3491865"/>
            <a:ext cx="3540776" cy="2305230"/>
          </a:xfrm>
          <a:prstGeom prst="rect">
            <a:avLst/>
          </a:prstGeom>
          <a:ln>
            <a:solidFill>
              <a:schemeClr val="tx1">
                <a:lumMod val="50000"/>
                <a:lumOff val="50000"/>
              </a:schemeClr>
            </a:solidFill>
          </a:ln>
        </p:spPr>
      </p:pic>
      <p:pic>
        <p:nvPicPr>
          <p:cNvPr id="13" name="Picture 1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83887" y="1263232"/>
            <a:ext cx="3540776" cy="2133600"/>
          </a:xfrm>
          <a:prstGeom prst="rect">
            <a:avLst/>
          </a:prstGeom>
          <a:ln>
            <a:solidFill>
              <a:schemeClr val="tx1">
                <a:lumMod val="50000"/>
                <a:lumOff val="50000"/>
              </a:schemeClr>
            </a:solidFill>
          </a:ln>
        </p:spPr>
      </p:pic>
      <p:pic>
        <p:nvPicPr>
          <p:cNvPr id="14" name="Picture 13"/>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019549" y="1263232"/>
            <a:ext cx="4752976" cy="4533863"/>
          </a:xfrm>
          <a:prstGeom prst="rect">
            <a:avLst/>
          </a:prstGeom>
          <a:ln>
            <a:solidFill>
              <a:schemeClr val="tx1">
                <a:lumMod val="50000"/>
                <a:lumOff val="50000"/>
              </a:schemeClr>
            </a:solidFill>
          </a:ln>
        </p:spPr>
      </p:pic>
      <p:sp>
        <p:nvSpPr>
          <p:cNvPr id="16" name="TextBox 15"/>
          <p:cNvSpPr txBox="1"/>
          <p:nvPr/>
        </p:nvSpPr>
        <p:spPr>
          <a:xfrm>
            <a:off x="5514109" y="6361826"/>
            <a:ext cx="2978041" cy="246221"/>
          </a:xfrm>
          <a:prstGeom prst="rect">
            <a:avLst/>
          </a:prstGeom>
          <a:noFill/>
        </p:spPr>
        <p:txBody>
          <a:bodyPr wrap="square" rtlCol="0">
            <a:spAutoFit/>
          </a:bodyPr>
          <a:lstStyle/>
          <a:p>
            <a:pPr algn="r"/>
            <a:r>
              <a:rPr lang="en-US" sz="1000" i="1" dirty="0"/>
              <a:t>Photo credits: MARTA Historical Collection</a:t>
            </a:r>
          </a:p>
        </p:txBody>
      </p:sp>
    </p:spTree>
    <p:extLst>
      <p:ext uri="{BB962C8B-B14F-4D97-AF65-F5344CB8AC3E}">
        <p14:creationId xmlns:p14="http://schemas.microsoft.com/office/powerpoint/2010/main" val="11713017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1"/>
          <p:cNvSpPr>
            <a:spLocks noGrp="1"/>
          </p:cNvSpPr>
          <p:nvPr>
            <p:ph type="sldNum" sz="quarter" idx="10"/>
          </p:nvPr>
        </p:nvSpPr>
        <p:spPr bwMode="auto">
          <a:xfrm>
            <a:off x="4813300" y="6302375"/>
            <a:ext cx="508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A5365ECA-7EF3-4F44-BA74-747A8DF0C968}" type="slidenum">
              <a:rPr lang="en-US" altLang="en-US" smtClean="0">
                <a:solidFill>
                  <a:srgbClr val="898989"/>
                </a:solidFill>
                <a:latin typeface="Arial" charset="0"/>
                <a:cs typeface="Arial" charset="0"/>
              </a:rPr>
              <a:pPr eaLnBrk="1" hangingPunct="1"/>
              <a:t>19</a:t>
            </a:fld>
            <a:endParaRPr lang="en-US" altLang="en-US">
              <a:solidFill>
                <a:srgbClr val="898989"/>
              </a:solidFill>
              <a:latin typeface="Arial" charset="0"/>
              <a:cs typeface="Arial" charset="0"/>
            </a:endParaRPr>
          </a:p>
        </p:txBody>
      </p:sp>
      <p:sp>
        <p:nvSpPr>
          <p:cNvPr id="7171" name="TextBox 19"/>
          <p:cNvSpPr txBox="1">
            <a:spLocks noChangeArrowheads="1"/>
          </p:cNvSpPr>
          <p:nvPr/>
        </p:nvSpPr>
        <p:spPr bwMode="auto">
          <a:xfrm>
            <a:off x="342900" y="373063"/>
            <a:ext cx="84867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altLang="en-US" sz="2800" b="1" dirty="0">
                <a:solidFill>
                  <a:srgbClr val="000090"/>
                </a:solidFill>
                <a:latin typeface="Arial" charset="0"/>
                <a:cs typeface="Arial" charset="0"/>
              </a:rPr>
              <a:t>Startup and Expansion</a:t>
            </a:r>
          </a:p>
        </p:txBody>
      </p:sp>
      <p:sp>
        <p:nvSpPr>
          <p:cNvPr id="7" name="TextBox 3"/>
          <p:cNvSpPr txBox="1">
            <a:spLocks noChangeArrowheads="1"/>
          </p:cNvSpPr>
          <p:nvPr/>
        </p:nvSpPr>
        <p:spPr bwMode="auto">
          <a:xfrm>
            <a:off x="357191" y="1828800"/>
            <a:ext cx="3946954"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marL="342900" indent="-342900" eaLnBrk="1" hangingPunct="1">
              <a:spcAft>
                <a:spcPts val="600"/>
              </a:spcAft>
              <a:buFont typeface="Wingdings" panose="05000000000000000000" pitchFamily="2" charset="2"/>
              <a:buChar char="§"/>
              <a:defRPr/>
            </a:pPr>
            <a:r>
              <a:rPr lang="en-US" altLang="en-US" sz="2000" dirty="0">
                <a:latin typeface="Arial" panose="020B0604020202020204" pitchFamily="34" charset="0"/>
                <a:cs typeface="Arial" panose="020B0604020202020204" pitchFamily="34" charset="0"/>
              </a:rPr>
              <a:t>Rail service began June 1979</a:t>
            </a:r>
          </a:p>
          <a:p>
            <a:pPr marL="342900" indent="-342900" eaLnBrk="1" hangingPunct="1">
              <a:spcAft>
                <a:spcPts val="600"/>
              </a:spcAft>
              <a:buFont typeface="Wingdings" panose="05000000000000000000" pitchFamily="2" charset="2"/>
              <a:buChar char="§"/>
              <a:defRPr/>
            </a:pPr>
            <a:r>
              <a:rPr lang="en-US" altLang="en-US" sz="2000" dirty="0">
                <a:latin typeface="Arial" panose="020B0604020202020204" pitchFamily="34" charset="0"/>
                <a:cs typeface="Arial" panose="020B0604020202020204" pitchFamily="34" charset="0"/>
              </a:rPr>
              <a:t>Reached the airport in 1988</a:t>
            </a:r>
          </a:p>
          <a:p>
            <a:pPr marL="342900" indent="-342900" eaLnBrk="1" hangingPunct="1">
              <a:spcAft>
                <a:spcPts val="600"/>
              </a:spcAft>
              <a:buFont typeface="Wingdings" panose="05000000000000000000" pitchFamily="2" charset="2"/>
              <a:buChar char="§"/>
              <a:defRPr/>
            </a:pPr>
            <a:r>
              <a:rPr lang="en-US" altLang="en-US" sz="2000" dirty="0">
                <a:latin typeface="Arial" panose="020B0604020202020204" pitchFamily="34" charset="0"/>
                <a:cs typeface="Arial" panose="020B0604020202020204" pitchFamily="34" charset="0"/>
              </a:rPr>
              <a:t>North Line was planned as a busway, but was built as heavy rail for the ‘96 Olympics</a:t>
            </a:r>
          </a:p>
          <a:p>
            <a:pPr marL="342900" indent="-342900" eaLnBrk="1" hangingPunct="1">
              <a:spcAft>
                <a:spcPts val="600"/>
              </a:spcAft>
              <a:buFont typeface="Wingdings" panose="05000000000000000000" pitchFamily="2" charset="2"/>
              <a:buChar char="§"/>
              <a:defRPr/>
            </a:pPr>
            <a:r>
              <a:rPr lang="en-US" altLang="en-US" sz="2000" dirty="0">
                <a:latin typeface="Arial" panose="020B0604020202020204" pitchFamily="34" charset="0"/>
                <a:cs typeface="Arial" panose="020B0604020202020204" pitchFamily="34" charset="0"/>
              </a:rPr>
              <a:t>Last heavy rail extension in took place in 2000</a:t>
            </a:r>
          </a:p>
          <a:p>
            <a:pPr marL="342900" indent="-342900" eaLnBrk="1" hangingPunct="1">
              <a:spcAft>
                <a:spcPts val="600"/>
              </a:spcAft>
              <a:buFont typeface="Wingdings" panose="05000000000000000000" pitchFamily="2" charset="2"/>
              <a:buChar char="§"/>
              <a:defRPr/>
            </a:pPr>
            <a:r>
              <a:rPr lang="en-US" altLang="en-US" sz="2000" dirty="0">
                <a:latin typeface="Arial" panose="020B0604020202020204" pitchFamily="34" charset="0"/>
                <a:cs typeface="Arial" panose="020B0604020202020204" pitchFamily="34" charset="0"/>
              </a:rPr>
              <a:t>Clayton County joined MARTA in 2014, bus service began in March 2015</a:t>
            </a:r>
          </a:p>
        </p:txBody>
      </p:sp>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98607" y="1085056"/>
            <a:ext cx="4402493" cy="5029200"/>
          </a:xfrm>
          <a:prstGeom prst="rect">
            <a:avLst/>
          </a:prstGeom>
        </p:spPr>
      </p:pic>
      <p:pic>
        <p:nvPicPr>
          <p:cNvPr id="15" name="Picture 1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98606" y="1085056"/>
            <a:ext cx="4402493" cy="5029200"/>
          </a:xfrm>
          <a:prstGeom prst="rect">
            <a:avLst/>
          </a:prstGeom>
        </p:spPr>
      </p:pic>
      <p:pic>
        <p:nvPicPr>
          <p:cNvPr id="16" name="Picture 1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398605" y="1085056"/>
            <a:ext cx="4402493" cy="5029200"/>
          </a:xfrm>
          <a:prstGeom prst="rect">
            <a:avLst/>
          </a:prstGeom>
        </p:spPr>
      </p:pic>
      <p:pic>
        <p:nvPicPr>
          <p:cNvPr id="17" name="Picture 1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398604" y="1085056"/>
            <a:ext cx="4402493" cy="5029200"/>
          </a:xfrm>
          <a:prstGeom prst="rect">
            <a:avLst/>
          </a:prstGeom>
        </p:spPr>
      </p:pic>
      <p:pic>
        <p:nvPicPr>
          <p:cNvPr id="18" name="Picture 17"/>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398603" y="1085056"/>
            <a:ext cx="4402493" cy="5029200"/>
          </a:xfrm>
          <a:prstGeom prst="rect">
            <a:avLst/>
          </a:prstGeom>
        </p:spPr>
      </p:pic>
      <p:pic>
        <p:nvPicPr>
          <p:cNvPr id="19" name="Picture 18"/>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398607" y="1085056"/>
            <a:ext cx="4402493" cy="5029200"/>
          </a:xfrm>
          <a:prstGeom prst="rect">
            <a:avLst/>
          </a:prstGeom>
        </p:spPr>
      </p:pic>
      <p:pic>
        <p:nvPicPr>
          <p:cNvPr id="20" name="Picture 19"/>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396988" y="1085056"/>
            <a:ext cx="4402493" cy="5029200"/>
          </a:xfrm>
          <a:prstGeom prst="rect">
            <a:avLst/>
          </a:prstGeom>
        </p:spPr>
      </p:pic>
      <p:pic>
        <p:nvPicPr>
          <p:cNvPr id="21" name="Picture 20"/>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396987" y="1085056"/>
            <a:ext cx="4402493" cy="5029200"/>
          </a:xfrm>
          <a:prstGeom prst="rect">
            <a:avLst/>
          </a:prstGeom>
        </p:spPr>
      </p:pic>
      <p:pic>
        <p:nvPicPr>
          <p:cNvPr id="22" name="Picture 21"/>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4396986" y="1085056"/>
            <a:ext cx="4402493" cy="5029200"/>
          </a:xfrm>
          <a:prstGeom prst="rect">
            <a:avLst/>
          </a:prstGeom>
        </p:spPr>
      </p:pic>
      <p:pic>
        <p:nvPicPr>
          <p:cNvPr id="23" name="Picture 22"/>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4395371" y="1083285"/>
            <a:ext cx="4402493" cy="5029200"/>
          </a:xfrm>
          <a:prstGeom prst="rect">
            <a:avLst/>
          </a:prstGeom>
        </p:spPr>
      </p:pic>
      <p:pic>
        <p:nvPicPr>
          <p:cNvPr id="24" name="Picture 23"/>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4392135" y="1081514"/>
            <a:ext cx="4402493" cy="5029200"/>
          </a:xfrm>
          <a:prstGeom prst="rect">
            <a:avLst/>
          </a:prstGeom>
        </p:spPr>
      </p:pic>
      <p:pic>
        <p:nvPicPr>
          <p:cNvPr id="25" name="Picture 24"/>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4392134" y="1077972"/>
            <a:ext cx="4402493" cy="5029200"/>
          </a:xfrm>
          <a:prstGeom prst="rect">
            <a:avLst/>
          </a:prstGeom>
        </p:spPr>
      </p:pic>
      <p:sp>
        <p:nvSpPr>
          <p:cNvPr id="26" name="TextBox 25"/>
          <p:cNvSpPr txBox="1"/>
          <p:nvPr/>
        </p:nvSpPr>
        <p:spPr>
          <a:xfrm>
            <a:off x="5514109" y="6361826"/>
            <a:ext cx="2978041" cy="246221"/>
          </a:xfrm>
          <a:prstGeom prst="rect">
            <a:avLst/>
          </a:prstGeom>
          <a:noFill/>
        </p:spPr>
        <p:txBody>
          <a:bodyPr wrap="square" rtlCol="0">
            <a:spAutoFit/>
          </a:bodyPr>
          <a:lstStyle/>
          <a:p>
            <a:pPr algn="r"/>
            <a:r>
              <a:rPr lang="en-US" sz="1000" i="1" dirty="0"/>
              <a:t>Image credits: MARTA</a:t>
            </a:r>
          </a:p>
        </p:txBody>
      </p:sp>
    </p:spTree>
    <p:extLst>
      <p:ext uri="{BB962C8B-B14F-4D97-AF65-F5344CB8AC3E}">
        <p14:creationId xmlns:p14="http://schemas.microsoft.com/office/powerpoint/2010/main" val="643875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25"/>
                                        </p:tgtEl>
                                      </p:cBhvr>
                                    </p:animEffect>
                                    <p:set>
                                      <p:cBhvr>
                                        <p:cTn id="7" dur="1" fill="hold">
                                          <p:stCondLst>
                                            <p:cond delay="999"/>
                                          </p:stCondLst>
                                        </p:cTn>
                                        <p:tgtEl>
                                          <p:spTgt spid="2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1000"/>
                                        <p:tgtEl>
                                          <p:spTgt spid="24"/>
                                        </p:tgtEl>
                                      </p:cBhvr>
                                    </p:animEffect>
                                    <p:set>
                                      <p:cBhvr>
                                        <p:cTn id="12" dur="1" fill="hold">
                                          <p:stCondLst>
                                            <p:cond delay="999"/>
                                          </p:stCondLst>
                                        </p:cTn>
                                        <p:tgtEl>
                                          <p:spTgt spid="2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1000"/>
                                        <p:tgtEl>
                                          <p:spTgt spid="23"/>
                                        </p:tgtEl>
                                      </p:cBhvr>
                                    </p:animEffect>
                                    <p:set>
                                      <p:cBhvr>
                                        <p:cTn id="17" dur="1" fill="hold">
                                          <p:stCondLst>
                                            <p:cond delay="999"/>
                                          </p:stCondLst>
                                        </p:cTn>
                                        <p:tgtEl>
                                          <p:spTgt spid="23"/>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1000"/>
                                        <p:tgtEl>
                                          <p:spTgt spid="22"/>
                                        </p:tgtEl>
                                      </p:cBhvr>
                                    </p:animEffect>
                                    <p:set>
                                      <p:cBhvr>
                                        <p:cTn id="22" dur="1" fill="hold">
                                          <p:stCondLst>
                                            <p:cond delay="999"/>
                                          </p:stCondLst>
                                        </p:cTn>
                                        <p:tgtEl>
                                          <p:spTgt spid="2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1000"/>
                                        <p:tgtEl>
                                          <p:spTgt spid="21"/>
                                        </p:tgtEl>
                                      </p:cBhvr>
                                    </p:animEffect>
                                    <p:set>
                                      <p:cBhvr>
                                        <p:cTn id="27" dur="1" fill="hold">
                                          <p:stCondLst>
                                            <p:cond delay="999"/>
                                          </p:stCondLst>
                                        </p:cTn>
                                        <p:tgtEl>
                                          <p:spTgt spid="21"/>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1000"/>
                                        <p:tgtEl>
                                          <p:spTgt spid="20"/>
                                        </p:tgtEl>
                                      </p:cBhvr>
                                    </p:animEffect>
                                    <p:set>
                                      <p:cBhvr>
                                        <p:cTn id="32" dur="1" fill="hold">
                                          <p:stCondLst>
                                            <p:cond delay="999"/>
                                          </p:stCondLst>
                                        </p:cTn>
                                        <p:tgtEl>
                                          <p:spTgt spid="20"/>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1000"/>
                                        <p:tgtEl>
                                          <p:spTgt spid="19"/>
                                        </p:tgtEl>
                                      </p:cBhvr>
                                    </p:animEffect>
                                    <p:set>
                                      <p:cBhvr>
                                        <p:cTn id="37" dur="1" fill="hold">
                                          <p:stCondLst>
                                            <p:cond delay="999"/>
                                          </p:stCondLst>
                                        </p:cTn>
                                        <p:tgtEl>
                                          <p:spTgt spid="19"/>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1000"/>
                                        <p:tgtEl>
                                          <p:spTgt spid="18"/>
                                        </p:tgtEl>
                                      </p:cBhvr>
                                    </p:animEffect>
                                    <p:set>
                                      <p:cBhvr>
                                        <p:cTn id="42" dur="1" fill="hold">
                                          <p:stCondLst>
                                            <p:cond delay="999"/>
                                          </p:stCondLst>
                                        </p:cTn>
                                        <p:tgtEl>
                                          <p:spTgt spid="18"/>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1000"/>
                                        <p:tgtEl>
                                          <p:spTgt spid="17"/>
                                        </p:tgtEl>
                                      </p:cBhvr>
                                    </p:animEffect>
                                    <p:set>
                                      <p:cBhvr>
                                        <p:cTn id="47" dur="1" fill="hold">
                                          <p:stCondLst>
                                            <p:cond delay="999"/>
                                          </p:stCondLst>
                                        </p:cTn>
                                        <p:tgtEl>
                                          <p:spTgt spid="17"/>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nodeType="clickEffect">
                                  <p:stCondLst>
                                    <p:cond delay="0"/>
                                  </p:stCondLst>
                                  <p:childTnLst>
                                    <p:animEffect transition="out" filter="fade">
                                      <p:cBhvr>
                                        <p:cTn id="51" dur="1000"/>
                                        <p:tgtEl>
                                          <p:spTgt spid="16"/>
                                        </p:tgtEl>
                                      </p:cBhvr>
                                    </p:animEffect>
                                    <p:set>
                                      <p:cBhvr>
                                        <p:cTn id="52" dur="1" fill="hold">
                                          <p:stCondLst>
                                            <p:cond delay="999"/>
                                          </p:stCondLst>
                                        </p:cTn>
                                        <p:tgtEl>
                                          <p:spTgt spid="16"/>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nodeType="clickEffect">
                                  <p:stCondLst>
                                    <p:cond delay="0"/>
                                  </p:stCondLst>
                                  <p:childTnLst>
                                    <p:animEffect transition="out" filter="fade">
                                      <p:cBhvr>
                                        <p:cTn id="56" dur="1000"/>
                                        <p:tgtEl>
                                          <p:spTgt spid="15"/>
                                        </p:tgtEl>
                                      </p:cBhvr>
                                    </p:animEffect>
                                    <p:set>
                                      <p:cBhvr>
                                        <p:cTn id="57" dur="1" fill="hold">
                                          <p:stCondLst>
                                            <p:cond delay="9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1"/>
          <p:cNvSpPr>
            <a:spLocks noGrp="1"/>
          </p:cNvSpPr>
          <p:nvPr>
            <p:ph type="sldNum" sz="quarter" idx="10"/>
          </p:nvPr>
        </p:nvSpPr>
        <p:spPr bwMode="auto">
          <a:xfrm>
            <a:off x="4813300" y="6302375"/>
            <a:ext cx="508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A5365ECA-7EF3-4F44-BA74-747A8DF0C968}" type="slidenum">
              <a:rPr lang="en-US" altLang="en-US" smtClean="0">
                <a:solidFill>
                  <a:srgbClr val="898989"/>
                </a:solidFill>
                <a:latin typeface="Arial" charset="0"/>
                <a:cs typeface="Arial" charset="0"/>
              </a:rPr>
              <a:pPr eaLnBrk="1" hangingPunct="1"/>
              <a:t>2</a:t>
            </a:fld>
            <a:endParaRPr lang="en-US" altLang="en-US">
              <a:solidFill>
                <a:srgbClr val="898989"/>
              </a:solidFill>
              <a:latin typeface="Arial" charset="0"/>
              <a:cs typeface="Arial" charset="0"/>
            </a:endParaRPr>
          </a:p>
        </p:txBody>
      </p:sp>
      <p:sp>
        <p:nvSpPr>
          <p:cNvPr id="7171" name="TextBox 19"/>
          <p:cNvSpPr txBox="1">
            <a:spLocks noChangeArrowheads="1"/>
          </p:cNvSpPr>
          <p:nvPr/>
        </p:nvSpPr>
        <p:spPr bwMode="auto">
          <a:xfrm>
            <a:off x="342900" y="373063"/>
            <a:ext cx="84867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altLang="en-US" sz="2800" b="1" dirty="0">
                <a:solidFill>
                  <a:srgbClr val="000090"/>
                </a:solidFill>
                <a:latin typeface="Arial" charset="0"/>
                <a:cs typeface="Arial" charset="0"/>
              </a:rPr>
              <a:t>About Me</a:t>
            </a:r>
          </a:p>
        </p:txBody>
      </p:sp>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10800000">
            <a:off x="1493837" y="1304156"/>
            <a:ext cx="6184900" cy="4842641"/>
          </a:xfrm>
          <a:prstGeom prst="rect">
            <a:avLst/>
          </a:prstGeom>
        </p:spPr>
      </p:pic>
    </p:spTree>
    <p:extLst>
      <p:ext uri="{BB962C8B-B14F-4D97-AF65-F5344CB8AC3E}">
        <p14:creationId xmlns:p14="http://schemas.microsoft.com/office/powerpoint/2010/main" val="35703820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content-atl3-1.cdninstagram.com/t51.2885-15/e35/19228700_1570079016398054_2686929311289573376_n.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45507" y="1828799"/>
            <a:ext cx="4058655" cy="4051139"/>
          </a:xfrm>
          <a:prstGeom prst="rect">
            <a:avLst/>
          </a:prstGeom>
          <a:noFill/>
          <a:ln>
            <a:solidFill>
              <a:schemeClr val="tx1">
                <a:lumMod val="50000"/>
                <a:lumOff val="50000"/>
              </a:schemeClr>
            </a:solidFill>
          </a:ln>
          <a:extLst>
            <a:ext uri="{909E8E84-426E-40DD-AFC4-6F175D3DCCD1}">
              <a14:hiddenFill xmlns:a14="http://schemas.microsoft.com/office/drawing/2010/main">
                <a:solidFill>
                  <a:srgbClr val="FFFFFF"/>
                </a:solidFill>
              </a14:hiddenFill>
            </a:ext>
          </a:extLst>
        </p:spPr>
      </p:pic>
      <p:sp>
        <p:nvSpPr>
          <p:cNvPr id="7170" name="Slide Number Placeholder 1"/>
          <p:cNvSpPr>
            <a:spLocks noGrp="1"/>
          </p:cNvSpPr>
          <p:nvPr>
            <p:ph type="sldNum" sz="quarter" idx="10"/>
          </p:nvPr>
        </p:nvSpPr>
        <p:spPr bwMode="auto">
          <a:xfrm>
            <a:off x="4813300" y="6302375"/>
            <a:ext cx="508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A5365ECA-7EF3-4F44-BA74-747A8DF0C968}" type="slidenum">
              <a:rPr lang="en-US" altLang="en-US" smtClean="0">
                <a:solidFill>
                  <a:srgbClr val="898989"/>
                </a:solidFill>
                <a:latin typeface="Arial" charset="0"/>
                <a:cs typeface="Arial" charset="0"/>
              </a:rPr>
              <a:pPr eaLnBrk="1" hangingPunct="1"/>
              <a:t>20</a:t>
            </a:fld>
            <a:endParaRPr lang="en-US" altLang="en-US">
              <a:solidFill>
                <a:srgbClr val="898989"/>
              </a:solidFill>
              <a:latin typeface="Arial" charset="0"/>
              <a:cs typeface="Arial" charset="0"/>
            </a:endParaRPr>
          </a:p>
        </p:txBody>
      </p:sp>
      <p:sp>
        <p:nvSpPr>
          <p:cNvPr id="7171" name="TextBox 19"/>
          <p:cNvSpPr txBox="1">
            <a:spLocks noChangeArrowheads="1"/>
          </p:cNvSpPr>
          <p:nvPr/>
        </p:nvSpPr>
        <p:spPr bwMode="auto">
          <a:xfrm>
            <a:off x="342900" y="373063"/>
            <a:ext cx="84867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altLang="en-US" sz="2800" b="1" dirty="0">
                <a:solidFill>
                  <a:srgbClr val="000090"/>
                </a:solidFill>
                <a:latin typeface="Arial" charset="0"/>
                <a:cs typeface="Arial" charset="0"/>
              </a:rPr>
              <a:t>MARTA Today</a:t>
            </a:r>
          </a:p>
        </p:txBody>
      </p:sp>
      <p:sp>
        <p:nvSpPr>
          <p:cNvPr id="7" name="TextBox 3"/>
          <p:cNvSpPr txBox="1">
            <a:spLocks noChangeArrowheads="1"/>
          </p:cNvSpPr>
          <p:nvPr/>
        </p:nvSpPr>
        <p:spPr bwMode="auto">
          <a:xfrm>
            <a:off x="342899" y="1828799"/>
            <a:ext cx="4302607" cy="3093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marL="342900" indent="-342900" eaLnBrk="1" hangingPunct="1">
              <a:spcAft>
                <a:spcPts val="600"/>
              </a:spcAft>
              <a:buFont typeface="Wingdings" panose="05000000000000000000" pitchFamily="2" charset="2"/>
              <a:buChar char="§"/>
              <a:defRPr/>
            </a:pPr>
            <a:r>
              <a:rPr lang="en-US" altLang="en-US" sz="2000" dirty="0">
                <a:latin typeface="Arial" panose="020B0604020202020204" pitchFamily="34" charset="0"/>
                <a:cs typeface="Arial" panose="020B0604020202020204" pitchFamily="34" charset="0"/>
              </a:rPr>
              <a:t>104 track miles</a:t>
            </a:r>
          </a:p>
          <a:p>
            <a:pPr marL="800100" lvl="1" indent="-342900" eaLnBrk="1" hangingPunct="1">
              <a:spcAft>
                <a:spcPts val="600"/>
              </a:spcAft>
              <a:buFont typeface="Wingdings" panose="05000000000000000000" pitchFamily="2" charset="2"/>
              <a:buChar char="§"/>
              <a:defRPr/>
            </a:pPr>
            <a:r>
              <a:rPr lang="en-US" altLang="en-US" sz="2000" dirty="0">
                <a:latin typeface="Arial" panose="020B0604020202020204" pitchFamily="34" charset="0"/>
                <a:cs typeface="Arial" panose="020B0604020202020204" pitchFamily="34" charset="0"/>
              </a:rPr>
              <a:t>21 miles in tunnel</a:t>
            </a:r>
          </a:p>
          <a:p>
            <a:pPr marL="800100" lvl="1" indent="-342900" eaLnBrk="1" hangingPunct="1">
              <a:spcAft>
                <a:spcPts val="600"/>
              </a:spcAft>
              <a:buFont typeface="Wingdings" panose="05000000000000000000" pitchFamily="2" charset="2"/>
              <a:buChar char="§"/>
              <a:defRPr/>
            </a:pPr>
            <a:r>
              <a:rPr lang="en-US" altLang="en-US" sz="2000" dirty="0">
                <a:latin typeface="Arial" panose="020B0604020202020204" pitchFamily="34" charset="0"/>
                <a:cs typeface="Arial" panose="020B0604020202020204" pitchFamily="34" charset="0"/>
              </a:rPr>
              <a:t>24 miles elevated</a:t>
            </a:r>
          </a:p>
          <a:p>
            <a:pPr marL="800100" lvl="1" indent="-342900" eaLnBrk="1" hangingPunct="1">
              <a:spcAft>
                <a:spcPts val="600"/>
              </a:spcAft>
              <a:buFont typeface="Wingdings" panose="05000000000000000000" pitchFamily="2" charset="2"/>
              <a:buChar char="§"/>
              <a:defRPr/>
            </a:pPr>
            <a:r>
              <a:rPr lang="en-US" altLang="en-US" sz="2000" dirty="0">
                <a:latin typeface="Arial" panose="020B0604020202020204" pitchFamily="34" charset="0"/>
                <a:cs typeface="Arial" panose="020B0604020202020204" pitchFamily="34" charset="0"/>
              </a:rPr>
              <a:t>58 miles at grade</a:t>
            </a:r>
          </a:p>
          <a:p>
            <a:pPr marL="342900" indent="-342900" eaLnBrk="1" hangingPunct="1">
              <a:spcAft>
                <a:spcPts val="600"/>
              </a:spcAft>
              <a:buFont typeface="Wingdings" panose="05000000000000000000" pitchFamily="2" charset="2"/>
              <a:buChar char="§"/>
              <a:defRPr/>
            </a:pPr>
            <a:r>
              <a:rPr lang="en-US" altLang="en-US" sz="2000" dirty="0">
                <a:latin typeface="Arial" panose="020B0604020202020204" pitchFamily="34" charset="0"/>
                <a:cs typeface="Arial" panose="020B0604020202020204" pitchFamily="34" charset="0"/>
              </a:rPr>
              <a:t>38 stations</a:t>
            </a:r>
          </a:p>
          <a:p>
            <a:pPr marL="342900" indent="-342900" eaLnBrk="1" hangingPunct="1">
              <a:spcAft>
                <a:spcPts val="600"/>
              </a:spcAft>
              <a:buFont typeface="Wingdings" panose="05000000000000000000" pitchFamily="2" charset="2"/>
              <a:buChar char="§"/>
              <a:defRPr/>
            </a:pPr>
            <a:r>
              <a:rPr lang="en-US" altLang="en-US" sz="2000" dirty="0">
                <a:latin typeface="Arial" panose="020B0604020202020204" pitchFamily="34" charset="0"/>
                <a:cs typeface="Arial" panose="020B0604020202020204" pitchFamily="34" charset="0"/>
              </a:rPr>
              <a:t>Automatic train control (ATC)</a:t>
            </a:r>
          </a:p>
          <a:p>
            <a:pPr marL="342900" indent="-342900" eaLnBrk="1" hangingPunct="1">
              <a:spcAft>
                <a:spcPts val="600"/>
              </a:spcAft>
              <a:buFont typeface="Wingdings" panose="05000000000000000000" pitchFamily="2" charset="2"/>
              <a:buChar char="§"/>
              <a:defRPr/>
            </a:pPr>
            <a:r>
              <a:rPr lang="en-US" altLang="en-US" sz="2000" dirty="0">
                <a:latin typeface="Arial" panose="020B0604020202020204" pitchFamily="34" charset="0"/>
                <a:cs typeface="Arial" panose="020B0604020202020204" pitchFamily="34" charset="0"/>
              </a:rPr>
              <a:t>3 rail yards</a:t>
            </a:r>
          </a:p>
          <a:p>
            <a:pPr marL="342900" indent="-342900" eaLnBrk="1" hangingPunct="1">
              <a:spcAft>
                <a:spcPts val="600"/>
              </a:spcAft>
              <a:buFont typeface="Wingdings" panose="05000000000000000000" pitchFamily="2" charset="2"/>
              <a:buChar char="§"/>
              <a:defRPr/>
            </a:pPr>
            <a:r>
              <a:rPr lang="en-US" altLang="en-US" sz="2000" dirty="0">
                <a:latin typeface="Arial" panose="020B0604020202020204" pitchFamily="34" charset="0"/>
                <a:cs typeface="Arial" panose="020B0604020202020204" pitchFamily="34" charset="0"/>
              </a:rPr>
              <a:t>316 rail cars</a:t>
            </a:r>
          </a:p>
        </p:txBody>
      </p:sp>
      <p:sp>
        <p:nvSpPr>
          <p:cNvPr id="9" name="Rectangle 8"/>
          <p:cNvSpPr/>
          <p:nvPr/>
        </p:nvSpPr>
        <p:spPr>
          <a:xfrm>
            <a:off x="349240" y="1171092"/>
            <a:ext cx="1930337" cy="461665"/>
          </a:xfrm>
          <a:prstGeom prst="rect">
            <a:avLst/>
          </a:prstGeom>
        </p:spPr>
        <p:txBody>
          <a:bodyPr wrap="none">
            <a:spAutoFit/>
          </a:bodyPr>
          <a:lstStyle/>
          <a:p>
            <a:pPr marL="0" indent="0" eaLnBrk="1" hangingPunct="1">
              <a:defRPr/>
            </a:pPr>
            <a:r>
              <a:rPr lang="en-US" altLang="en-US" sz="2400" b="1" dirty="0">
                <a:latin typeface="Arial" panose="020B0604020202020204" pitchFamily="34" charset="0"/>
                <a:cs typeface="Arial" panose="020B0604020202020204" pitchFamily="34" charset="0"/>
              </a:rPr>
              <a:t>Rail System</a:t>
            </a:r>
          </a:p>
        </p:txBody>
      </p:sp>
      <p:sp>
        <p:nvSpPr>
          <p:cNvPr id="8" name="TextBox 7"/>
          <p:cNvSpPr txBox="1"/>
          <p:nvPr/>
        </p:nvSpPr>
        <p:spPr>
          <a:xfrm>
            <a:off x="5514109" y="6361826"/>
            <a:ext cx="2978041" cy="246221"/>
          </a:xfrm>
          <a:prstGeom prst="rect">
            <a:avLst/>
          </a:prstGeom>
          <a:noFill/>
        </p:spPr>
        <p:txBody>
          <a:bodyPr wrap="square" rtlCol="0">
            <a:spAutoFit/>
          </a:bodyPr>
          <a:lstStyle/>
          <a:p>
            <a:pPr algn="r"/>
            <a:r>
              <a:rPr lang="en-US" sz="1000" i="1" dirty="0"/>
              <a:t>Photo credits: MARTA</a:t>
            </a:r>
          </a:p>
        </p:txBody>
      </p:sp>
    </p:spTree>
    <p:extLst>
      <p:ext uri="{BB962C8B-B14F-4D97-AF65-F5344CB8AC3E}">
        <p14:creationId xmlns:p14="http://schemas.microsoft.com/office/powerpoint/2010/main" val="37140988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1"/>
          <p:cNvSpPr>
            <a:spLocks noGrp="1"/>
          </p:cNvSpPr>
          <p:nvPr>
            <p:ph type="sldNum" sz="quarter" idx="10"/>
          </p:nvPr>
        </p:nvSpPr>
        <p:spPr bwMode="auto">
          <a:xfrm>
            <a:off x="4813300" y="6302375"/>
            <a:ext cx="508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A5365ECA-7EF3-4F44-BA74-747A8DF0C968}" type="slidenum">
              <a:rPr lang="en-US" altLang="en-US" smtClean="0">
                <a:solidFill>
                  <a:srgbClr val="898989"/>
                </a:solidFill>
                <a:latin typeface="Arial" charset="0"/>
                <a:cs typeface="Arial" charset="0"/>
              </a:rPr>
              <a:pPr eaLnBrk="1" hangingPunct="1"/>
              <a:t>21</a:t>
            </a:fld>
            <a:endParaRPr lang="en-US" altLang="en-US">
              <a:solidFill>
                <a:srgbClr val="898989"/>
              </a:solidFill>
              <a:latin typeface="Arial" charset="0"/>
              <a:cs typeface="Arial" charset="0"/>
            </a:endParaRPr>
          </a:p>
        </p:txBody>
      </p:sp>
      <p:sp>
        <p:nvSpPr>
          <p:cNvPr id="7171" name="TextBox 19"/>
          <p:cNvSpPr txBox="1">
            <a:spLocks noChangeArrowheads="1"/>
          </p:cNvSpPr>
          <p:nvPr/>
        </p:nvSpPr>
        <p:spPr bwMode="auto">
          <a:xfrm>
            <a:off x="342900" y="373063"/>
            <a:ext cx="84867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altLang="en-US" sz="2800" b="1" dirty="0">
                <a:solidFill>
                  <a:srgbClr val="000090"/>
                </a:solidFill>
                <a:latin typeface="Arial" charset="0"/>
                <a:cs typeface="Arial" charset="0"/>
              </a:rPr>
              <a:t>MARTA Today – Rolling Stock</a:t>
            </a:r>
          </a:p>
        </p:txBody>
      </p:sp>
      <p:sp>
        <p:nvSpPr>
          <p:cNvPr id="9" name="Rectangle 8"/>
          <p:cNvSpPr/>
          <p:nvPr/>
        </p:nvSpPr>
        <p:spPr>
          <a:xfrm>
            <a:off x="349240" y="1171092"/>
            <a:ext cx="1931939" cy="461665"/>
          </a:xfrm>
          <a:prstGeom prst="rect">
            <a:avLst/>
          </a:prstGeom>
        </p:spPr>
        <p:txBody>
          <a:bodyPr wrap="none">
            <a:spAutoFit/>
          </a:bodyPr>
          <a:lstStyle/>
          <a:p>
            <a:pPr marL="0" indent="0" eaLnBrk="1" hangingPunct="1">
              <a:defRPr/>
            </a:pPr>
            <a:r>
              <a:rPr lang="en-US" altLang="en-US" sz="2400" b="1" dirty="0">
                <a:latin typeface="Arial" panose="020B0604020202020204" pitchFamily="34" charset="0"/>
                <a:cs typeface="Arial" panose="020B0604020202020204" pitchFamily="34" charset="0"/>
              </a:rPr>
              <a:t>CQ310 Cars</a:t>
            </a:r>
          </a:p>
        </p:txBody>
      </p:sp>
      <p:sp>
        <p:nvSpPr>
          <p:cNvPr id="10" name="TextBox 3"/>
          <p:cNvSpPr txBox="1">
            <a:spLocks noChangeArrowheads="1"/>
          </p:cNvSpPr>
          <p:nvPr/>
        </p:nvSpPr>
        <p:spPr bwMode="auto">
          <a:xfrm>
            <a:off x="357191" y="1798433"/>
            <a:ext cx="4119559" cy="3708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marL="342900" indent="-342900" eaLnBrk="1" hangingPunct="1">
              <a:spcAft>
                <a:spcPts val="600"/>
              </a:spcAft>
              <a:buFont typeface="Wingdings" panose="05000000000000000000" pitchFamily="2" charset="2"/>
              <a:buChar char="§"/>
              <a:defRPr/>
            </a:pPr>
            <a:r>
              <a:rPr lang="en-US" altLang="en-US" sz="2000" dirty="0">
                <a:latin typeface="Arial" panose="020B0604020202020204" pitchFamily="34" charset="0"/>
                <a:cs typeface="Arial" panose="020B0604020202020204" pitchFamily="34" charset="0"/>
              </a:rPr>
              <a:t>96 cars</a:t>
            </a:r>
          </a:p>
          <a:p>
            <a:pPr marL="342900" indent="-342900" eaLnBrk="1" hangingPunct="1">
              <a:spcAft>
                <a:spcPts val="600"/>
              </a:spcAft>
              <a:buFont typeface="Wingdings" panose="05000000000000000000" pitchFamily="2" charset="2"/>
              <a:buChar char="§"/>
              <a:defRPr/>
            </a:pPr>
            <a:r>
              <a:rPr lang="en-US" altLang="en-US" sz="2000" dirty="0" err="1">
                <a:latin typeface="Arial" panose="020B0604020202020204" pitchFamily="34" charset="0"/>
                <a:cs typeface="Arial" panose="020B0604020202020204" pitchFamily="34" charset="0"/>
              </a:rPr>
              <a:t>Societe</a:t>
            </a:r>
            <a:r>
              <a:rPr lang="en-US" altLang="en-US" sz="2000" dirty="0">
                <a:latin typeface="Arial" panose="020B0604020202020204" pitchFamily="34" charset="0"/>
                <a:cs typeface="Arial" panose="020B0604020202020204" pitchFamily="34" charset="0"/>
              </a:rPr>
              <a:t> Franco-</a:t>
            </a:r>
            <a:r>
              <a:rPr lang="en-US" altLang="en-US" sz="2000" dirty="0" err="1">
                <a:latin typeface="Arial" panose="020B0604020202020204" pitchFamily="34" charset="0"/>
                <a:cs typeface="Arial" panose="020B0604020202020204" pitchFamily="34" charset="0"/>
              </a:rPr>
              <a:t>Belge</a:t>
            </a:r>
            <a:endParaRPr lang="en-US" altLang="en-US" sz="2000" dirty="0">
              <a:latin typeface="Arial" panose="020B0604020202020204" pitchFamily="34" charset="0"/>
              <a:cs typeface="Arial" panose="020B0604020202020204" pitchFamily="34" charset="0"/>
            </a:endParaRPr>
          </a:p>
          <a:p>
            <a:pPr marL="342900" indent="-342900" eaLnBrk="1" hangingPunct="1">
              <a:spcAft>
                <a:spcPts val="600"/>
              </a:spcAft>
              <a:buFont typeface="Wingdings" panose="05000000000000000000" pitchFamily="2" charset="2"/>
              <a:buChar char="§"/>
              <a:defRPr/>
            </a:pPr>
            <a:r>
              <a:rPr lang="en-US" altLang="en-US" sz="2000" dirty="0">
                <a:latin typeface="Arial" panose="020B0604020202020204" pitchFamily="34" charset="0"/>
                <a:cs typeface="Arial" panose="020B0604020202020204" pitchFamily="34" charset="0"/>
              </a:rPr>
              <a:t>Delivery in 1979</a:t>
            </a:r>
          </a:p>
          <a:p>
            <a:pPr marL="342900" indent="-342900" eaLnBrk="1" hangingPunct="1">
              <a:spcAft>
                <a:spcPts val="600"/>
              </a:spcAft>
              <a:buFont typeface="Wingdings" panose="05000000000000000000" pitchFamily="2" charset="2"/>
              <a:buChar char="§"/>
              <a:defRPr/>
            </a:pPr>
            <a:r>
              <a:rPr lang="en-US" altLang="en-US" sz="2000" dirty="0">
                <a:latin typeface="Arial" panose="020B0604020202020204" pitchFamily="34" charset="0"/>
                <a:cs typeface="Arial" panose="020B0604020202020204" pitchFamily="34" charset="0"/>
              </a:rPr>
              <a:t>Beyond useful life</a:t>
            </a:r>
          </a:p>
          <a:p>
            <a:pPr marL="342900" indent="-342900" eaLnBrk="1" hangingPunct="1">
              <a:spcAft>
                <a:spcPts val="600"/>
              </a:spcAft>
              <a:buFont typeface="Wingdings" panose="05000000000000000000" pitchFamily="2" charset="2"/>
              <a:buChar char="§"/>
              <a:defRPr/>
            </a:pPr>
            <a:r>
              <a:rPr lang="en-US" altLang="en-US" sz="2000" dirty="0">
                <a:latin typeface="Arial" panose="020B0604020202020204" pitchFamily="34" charset="0"/>
                <a:cs typeface="Arial" panose="020B0604020202020204" pitchFamily="34" charset="0"/>
              </a:rPr>
              <a:t>Contains asbestos</a:t>
            </a:r>
          </a:p>
          <a:p>
            <a:pPr marL="342900" indent="-342900" eaLnBrk="1" hangingPunct="1">
              <a:spcAft>
                <a:spcPts val="600"/>
              </a:spcAft>
              <a:buFont typeface="Wingdings" panose="05000000000000000000" pitchFamily="2" charset="2"/>
              <a:buChar char="§"/>
              <a:defRPr/>
            </a:pPr>
            <a:r>
              <a:rPr lang="en-US" altLang="en-US" sz="2000" dirty="0">
                <a:latin typeface="Arial" panose="020B0604020202020204" pitchFamily="34" charset="0"/>
                <a:cs typeface="Arial" panose="020B0604020202020204" pitchFamily="34" charset="0"/>
              </a:rPr>
              <a:t>Below average reliability</a:t>
            </a:r>
          </a:p>
          <a:p>
            <a:pPr marL="342900" indent="-342900" eaLnBrk="1" hangingPunct="1">
              <a:spcAft>
                <a:spcPts val="600"/>
              </a:spcAft>
              <a:buFont typeface="Wingdings" panose="05000000000000000000" pitchFamily="2" charset="2"/>
              <a:buChar char="§"/>
              <a:defRPr/>
            </a:pPr>
            <a:r>
              <a:rPr lang="en-US" altLang="en-US" sz="2000" dirty="0" err="1">
                <a:latin typeface="Arial" panose="020B0604020202020204" pitchFamily="34" charset="0"/>
                <a:cs typeface="Arial" panose="020B0604020202020204" pitchFamily="34" charset="0"/>
              </a:rPr>
              <a:t>Carshell</a:t>
            </a:r>
            <a:r>
              <a:rPr lang="en-US" altLang="en-US" sz="2000" dirty="0">
                <a:latin typeface="Arial" panose="020B0604020202020204" pitchFamily="34" charset="0"/>
                <a:cs typeface="Arial" panose="020B0604020202020204" pitchFamily="34" charset="0"/>
              </a:rPr>
              <a:t> cracks have been repaired</a:t>
            </a:r>
          </a:p>
          <a:p>
            <a:pPr marL="342900" indent="-342900" eaLnBrk="1" hangingPunct="1">
              <a:spcAft>
                <a:spcPts val="600"/>
              </a:spcAft>
              <a:buFont typeface="Wingdings" panose="05000000000000000000" pitchFamily="2" charset="2"/>
              <a:buChar char="§"/>
              <a:defRPr/>
            </a:pPr>
            <a:r>
              <a:rPr lang="en-US" altLang="en-US" sz="2000" dirty="0">
                <a:latin typeface="Arial" panose="020B0604020202020204" pitchFamily="34" charset="0"/>
                <a:cs typeface="Arial" panose="020B0604020202020204" pitchFamily="34" charset="0"/>
              </a:rPr>
              <a:t>Obsolete systems include doors, HVAC</a:t>
            </a:r>
          </a:p>
        </p:txBody>
      </p:sp>
      <p:pic>
        <p:nvPicPr>
          <p:cNvPr id="12" name="Picture 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bwMode="auto">
          <a:xfrm>
            <a:off x="4645506" y="1828799"/>
            <a:ext cx="4058656" cy="4051139"/>
          </a:xfrm>
          <a:prstGeom prst="rect">
            <a:avLst/>
          </a:prstGeom>
          <a:noFill/>
          <a:ln w="9525">
            <a:solidFill>
              <a:schemeClr val="tx1">
                <a:lumMod val="50000"/>
                <a:lumOff val="50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514109" y="6361826"/>
            <a:ext cx="2978041" cy="246221"/>
          </a:xfrm>
          <a:prstGeom prst="rect">
            <a:avLst/>
          </a:prstGeom>
          <a:noFill/>
        </p:spPr>
        <p:txBody>
          <a:bodyPr wrap="square" rtlCol="0">
            <a:spAutoFit/>
          </a:bodyPr>
          <a:lstStyle/>
          <a:p>
            <a:pPr algn="r"/>
            <a:r>
              <a:rPr lang="en-US" sz="1000" i="1" dirty="0"/>
              <a:t>Photo credits: MARTA</a:t>
            </a:r>
          </a:p>
        </p:txBody>
      </p:sp>
    </p:spTree>
    <p:extLst>
      <p:ext uri="{BB962C8B-B14F-4D97-AF65-F5344CB8AC3E}">
        <p14:creationId xmlns:p14="http://schemas.microsoft.com/office/powerpoint/2010/main" val="15403280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1"/>
          <p:cNvSpPr>
            <a:spLocks noGrp="1"/>
          </p:cNvSpPr>
          <p:nvPr>
            <p:ph type="sldNum" sz="quarter" idx="10"/>
          </p:nvPr>
        </p:nvSpPr>
        <p:spPr bwMode="auto">
          <a:xfrm>
            <a:off x="4813300" y="6302375"/>
            <a:ext cx="508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A5365ECA-7EF3-4F44-BA74-747A8DF0C968}" type="slidenum">
              <a:rPr lang="en-US" altLang="en-US" smtClean="0">
                <a:solidFill>
                  <a:srgbClr val="898989"/>
                </a:solidFill>
                <a:latin typeface="Arial" charset="0"/>
                <a:cs typeface="Arial" charset="0"/>
              </a:rPr>
              <a:pPr eaLnBrk="1" hangingPunct="1"/>
              <a:t>22</a:t>
            </a:fld>
            <a:endParaRPr lang="en-US" altLang="en-US">
              <a:solidFill>
                <a:srgbClr val="898989"/>
              </a:solidFill>
              <a:latin typeface="Arial" charset="0"/>
              <a:cs typeface="Arial" charset="0"/>
            </a:endParaRPr>
          </a:p>
        </p:txBody>
      </p:sp>
      <p:sp>
        <p:nvSpPr>
          <p:cNvPr id="7171" name="TextBox 19"/>
          <p:cNvSpPr txBox="1">
            <a:spLocks noChangeArrowheads="1"/>
          </p:cNvSpPr>
          <p:nvPr/>
        </p:nvSpPr>
        <p:spPr bwMode="auto">
          <a:xfrm>
            <a:off x="342900" y="373063"/>
            <a:ext cx="84867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altLang="en-US" sz="2800" b="1" dirty="0">
                <a:solidFill>
                  <a:srgbClr val="000090"/>
                </a:solidFill>
                <a:latin typeface="Arial" charset="0"/>
                <a:cs typeface="Arial" charset="0"/>
              </a:rPr>
              <a:t>MARTA Today – Rolling Stock</a:t>
            </a:r>
          </a:p>
        </p:txBody>
      </p:sp>
      <p:sp>
        <p:nvSpPr>
          <p:cNvPr id="9" name="Rectangle 8"/>
          <p:cNvSpPr/>
          <p:nvPr/>
        </p:nvSpPr>
        <p:spPr>
          <a:xfrm>
            <a:off x="349240" y="1171092"/>
            <a:ext cx="1931939" cy="461665"/>
          </a:xfrm>
          <a:prstGeom prst="rect">
            <a:avLst/>
          </a:prstGeom>
        </p:spPr>
        <p:txBody>
          <a:bodyPr wrap="none">
            <a:spAutoFit/>
          </a:bodyPr>
          <a:lstStyle/>
          <a:p>
            <a:pPr marL="0" indent="0" eaLnBrk="1" hangingPunct="1">
              <a:defRPr/>
            </a:pPr>
            <a:r>
              <a:rPr lang="en-US" altLang="en-US" sz="2400" b="1" dirty="0">
                <a:latin typeface="Arial" panose="020B0604020202020204" pitchFamily="34" charset="0"/>
                <a:cs typeface="Arial" panose="020B0604020202020204" pitchFamily="34" charset="0"/>
              </a:rPr>
              <a:t>CQ311 Cars</a:t>
            </a:r>
          </a:p>
        </p:txBody>
      </p:sp>
      <p:sp>
        <p:nvSpPr>
          <p:cNvPr id="10" name="TextBox 3"/>
          <p:cNvSpPr txBox="1">
            <a:spLocks noChangeArrowheads="1"/>
          </p:cNvSpPr>
          <p:nvPr/>
        </p:nvSpPr>
        <p:spPr bwMode="auto">
          <a:xfrm>
            <a:off x="357191" y="1798433"/>
            <a:ext cx="4119559" cy="3016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marL="342900" indent="-342900" eaLnBrk="1" hangingPunct="1">
              <a:spcAft>
                <a:spcPts val="600"/>
              </a:spcAft>
              <a:buFont typeface="Wingdings" panose="05000000000000000000" pitchFamily="2" charset="2"/>
              <a:buChar char="§"/>
              <a:defRPr/>
            </a:pPr>
            <a:r>
              <a:rPr lang="en-US" altLang="en-US" sz="2000" dirty="0">
                <a:latin typeface="Arial" panose="020B0604020202020204" pitchFamily="34" charset="0"/>
                <a:cs typeface="Arial" panose="020B0604020202020204" pitchFamily="34" charset="0"/>
              </a:rPr>
              <a:t>120 cars</a:t>
            </a:r>
          </a:p>
          <a:p>
            <a:pPr marL="342900" indent="-342900" eaLnBrk="1" hangingPunct="1">
              <a:spcAft>
                <a:spcPts val="600"/>
              </a:spcAft>
              <a:buFont typeface="Wingdings" panose="05000000000000000000" pitchFamily="2" charset="2"/>
              <a:buChar char="§"/>
              <a:defRPr/>
            </a:pPr>
            <a:r>
              <a:rPr lang="en-US" altLang="en-US" sz="2000" dirty="0">
                <a:latin typeface="Arial" panose="020B0604020202020204" pitchFamily="34" charset="0"/>
                <a:cs typeface="Arial" panose="020B0604020202020204" pitchFamily="34" charset="0"/>
              </a:rPr>
              <a:t>Hitachi</a:t>
            </a:r>
          </a:p>
          <a:p>
            <a:pPr marL="342900" indent="-342900" eaLnBrk="1" hangingPunct="1">
              <a:spcAft>
                <a:spcPts val="600"/>
              </a:spcAft>
              <a:buFont typeface="Wingdings" panose="05000000000000000000" pitchFamily="2" charset="2"/>
              <a:buChar char="§"/>
              <a:defRPr/>
            </a:pPr>
            <a:r>
              <a:rPr lang="en-US" altLang="en-US" sz="2000" dirty="0">
                <a:latin typeface="Arial" panose="020B0604020202020204" pitchFamily="34" charset="0"/>
                <a:cs typeface="Arial" panose="020B0604020202020204" pitchFamily="34" charset="0"/>
              </a:rPr>
              <a:t>Delivery in 1985</a:t>
            </a:r>
          </a:p>
          <a:p>
            <a:pPr marL="342900" indent="-342900" eaLnBrk="1" hangingPunct="1">
              <a:spcAft>
                <a:spcPts val="600"/>
              </a:spcAft>
              <a:buFont typeface="Wingdings" panose="05000000000000000000" pitchFamily="2" charset="2"/>
              <a:buChar char="§"/>
              <a:defRPr/>
            </a:pPr>
            <a:r>
              <a:rPr lang="en-US" altLang="en-US" sz="2000" dirty="0">
                <a:latin typeface="Arial" panose="020B0604020202020204" pitchFamily="34" charset="0"/>
                <a:cs typeface="Arial" panose="020B0604020202020204" pitchFamily="34" charset="0"/>
              </a:rPr>
              <a:t>Below average reliability</a:t>
            </a:r>
          </a:p>
          <a:p>
            <a:pPr marL="342900" indent="-342900" eaLnBrk="1" hangingPunct="1">
              <a:spcAft>
                <a:spcPts val="600"/>
              </a:spcAft>
              <a:buFont typeface="Wingdings" panose="05000000000000000000" pitchFamily="2" charset="2"/>
              <a:buChar char="§"/>
              <a:defRPr/>
            </a:pPr>
            <a:r>
              <a:rPr lang="en-US" altLang="en-US" sz="2000" dirty="0">
                <a:latin typeface="Arial" panose="020B0604020202020204" pitchFamily="34" charset="0"/>
                <a:cs typeface="Arial" panose="020B0604020202020204" pitchFamily="34" charset="0"/>
              </a:rPr>
              <a:t>Truck issues</a:t>
            </a:r>
          </a:p>
          <a:p>
            <a:pPr marL="342900" indent="-342900" eaLnBrk="1" hangingPunct="1">
              <a:spcAft>
                <a:spcPts val="600"/>
              </a:spcAft>
              <a:buFont typeface="Wingdings" panose="05000000000000000000" pitchFamily="2" charset="2"/>
              <a:buChar char="§"/>
              <a:defRPr/>
            </a:pPr>
            <a:r>
              <a:rPr lang="en-US" altLang="en-US" sz="2000" dirty="0" err="1">
                <a:latin typeface="Arial" panose="020B0604020202020204" pitchFamily="34" charset="0"/>
                <a:cs typeface="Arial" panose="020B0604020202020204" pitchFamily="34" charset="0"/>
              </a:rPr>
              <a:t>Carshells</a:t>
            </a:r>
            <a:r>
              <a:rPr lang="en-US" altLang="en-US" sz="2000" dirty="0">
                <a:latin typeface="Arial" panose="020B0604020202020204" pitchFamily="34" charset="0"/>
                <a:cs typeface="Arial" panose="020B0604020202020204" pitchFamily="34" charset="0"/>
              </a:rPr>
              <a:t> beyond useful life</a:t>
            </a:r>
          </a:p>
          <a:p>
            <a:pPr marL="342900" indent="-342900" eaLnBrk="1" hangingPunct="1">
              <a:spcAft>
                <a:spcPts val="600"/>
              </a:spcAft>
              <a:buFont typeface="Wingdings" panose="05000000000000000000" pitchFamily="2" charset="2"/>
              <a:buChar char="§"/>
              <a:defRPr/>
            </a:pPr>
            <a:r>
              <a:rPr lang="en-US" altLang="en-US" sz="2000" dirty="0">
                <a:latin typeface="Arial" panose="020B0604020202020204" pitchFamily="34" charset="0"/>
                <a:cs typeface="Arial" panose="020B0604020202020204" pitchFamily="34" charset="0"/>
              </a:rPr>
              <a:t>Obsolete systems include auxiliary power, HVAC, signage</a:t>
            </a:r>
          </a:p>
        </p:txBody>
      </p:sp>
      <p:pic>
        <p:nvPicPr>
          <p:cNvPr id="8" name="Picture 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bwMode="auto">
          <a:xfrm>
            <a:off x="4645506" y="1828799"/>
            <a:ext cx="4058657" cy="405113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514109" y="6361826"/>
            <a:ext cx="2978041" cy="246221"/>
          </a:xfrm>
          <a:prstGeom prst="rect">
            <a:avLst/>
          </a:prstGeom>
          <a:noFill/>
        </p:spPr>
        <p:txBody>
          <a:bodyPr wrap="square" rtlCol="0">
            <a:spAutoFit/>
          </a:bodyPr>
          <a:lstStyle/>
          <a:p>
            <a:pPr algn="r"/>
            <a:r>
              <a:rPr lang="en-US" sz="1000" i="1" dirty="0"/>
              <a:t>Photo credits: MARTA</a:t>
            </a:r>
          </a:p>
        </p:txBody>
      </p:sp>
    </p:spTree>
    <p:extLst>
      <p:ext uri="{BB962C8B-B14F-4D97-AF65-F5344CB8AC3E}">
        <p14:creationId xmlns:p14="http://schemas.microsoft.com/office/powerpoint/2010/main" val="858967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1"/>
          <p:cNvSpPr>
            <a:spLocks noGrp="1"/>
          </p:cNvSpPr>
          <p:nvPr>
            <p:ph type="sldNum" sz="quarter" idx="10"/>
          </p:nvPr>
        </p:nvSpPr>
        <p:spPr bwMode="auto">
          <a:xfrm>
            <a:off x="4813300" y="6302375"/>
            <a:ext cx="508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A5365ECA-7EF3-4F44-BA74-747A8DF0C968}" type="slidenum">
              <a:rPr lang="en-US" altLang="en-US" smtClean="0">
                <a:solidFill>
                  <a:srgbClr val="898989"/>
                </a:solidFill>
                <a:latin typeface="Arial" charset="0"/>
                <a:cs typeface="Arial" charset="0"/>
              </a:rPr>
              <a:pPr eaLnBrk="1" hangingPunct="1"/>
              <a:t>23</a:t>
            </a:fld>
            <a:endParaRPr lang="en-US" altLang="en-US">
              <a:solidFill>
                <a:srgbClr val="898989"/>
              </a:solidFill>
              <a:latin typeface="Arial" charset="0"/>
              <a:cs typeface="Arial" charset="0"/>
            </a:endParaRPr>
          </a:p>
        </p:txBody>
      </p:sp>
      <p:sp>
        <p:nvSpPr>
          <p:cNvPr id="7171" name="TextBox 19"/>
          <p:cNvSpPr txBox="1">
            <a:spLocks noChangeArrowheads="1"/>
          </p:cNvSpPr>
          <p:nvPr/>
        </p:nvSpPr>
        <p:spPr bwMode="auto">
          <a:xfrm>
            <a:off x="342900" y="373063"/>
            <a:ext cx="84867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altLang="en-US" sz="2800" b="1" dirty="0">
                <a:solidFill>
                  <a:srgbClr val="000090"/>
                </a:solidFill>
                <a:latin typeface="Arial" charset="0"/>
                <a:cs typeface="Arial" charset="0"/>
              </a:rPr>
              <a:t>MARTA Today – Rolling Stock</a:t>
            </a:r>
          </a:p>
        </p:txBody>
      </p:sp>
      <p:sp>
        <p:nvSpPr>
          <p:cNvPr id="9" name="Rectangle 8"/>
          <p:cNvSpPr/>
          <p:nvPr/>
        </p:nvSpPr>
        <p:spPr>
          <a:xfrm>
            <a:off x="349240" y="1171092"/>
            <a:ext cx="1931939" cy="461665"/>
          </a:xfrm>
          <a:prstGeom prst="rect">
            <a:avLst/>
          </a:prstGeom>
        </p:spPr>
        <p:txBody>
          <a:bodyPr wrap="none">
            <a:spAutoFit/>
          </a:bodyPr>
          <a:lstStyle/>
          <a:p>
            <a:pPr marL="0" indent="0" eaLnBrk="1" hangingPunct="1">
              <a:defRPr/>
            </a:pPr>
            <a:r>
              <a:rPr lang="en-US" altLang="en-US" sz="2400" b="1" dirty="0">
                <a:latin typeface="Arial" panose="020B0604020202020204" pitchFamily="34" charset="0"/>
                <a:cs typeface="Arial" panose="020B0604020202020204" pitchFamily="34" charset="0"/>
              </a:rPr>
              <a:t>CQ312 Cars</a:t>
            </a:r>
          </a:p>
        </p:txBody>
      </p:sp>
      <p:sp>
        <p:nvSpPr>
          <p:cNvPr id="10" name="TextBox 3"/>
          <p:cNvSpPr txBox="1">
            <a:spLocks noChangeArrowheads="1"/>
          </p:cNvSpPr>
          <p:nvPr/>
        </p:nvSpPr>
        <p:spPr bwMode="auto">
          <a:xfrm>
            <a:off x="357191" y="1798433"/>
            <a:ext cx="4119559" cy="3247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marL="342900" indent="-342900" eaLnBrk="1" hangingPunct="1">
              <a:spcAft>
                <a:spcPts val="600"/>
              </a:spcAft>
              <a:buFont typeface="Wingdings" panose="05000000000000000000" pitchFamily="2" charset="2"/>
              <a:buChar char="§"/>
              <a:defRPr/>
            </a:pPr>
            <a:r>
              <a:rPr lang="en-US" altLang="en-US" sz="2000" dirty="0">
                <a:latin typeface="Arial" panose="020B0604020202020204" pitchFamily="34" charset="0"/>
                <a:cs typeface="Arial" panose="020B0604020202020204" pitchFamily="34" charset="0"/>
              </a:rPr>
              <a:t>100 cars</a:t>
            </a:r>
          </a:p>
          <a:p>
            <a:pPr marL="342900" indent="-342900" eaLnBrk="1" hangingPunct="1">
              <a:spcAft>
                <a:spcPts val="600"/>
              </a:spcAft>
              <a:buFont typeface="Wingdings" panose="05000000000000000000" pitchFamily="2" charset="2"/>
              <a:buChar char="§"/>
              <a:defRPr/>
            </a:pPr>
            <a:r>
              <a:rPr lang="en-US" altLang="en-US" sz="2000" dirty="0">
                <a:latin typeface="Arial" panose="020B0604020202020204" pitchFamily="34" charset="0"/>
                <a:cs typeface="Arial" panose="020B0604020202020204" pitchFamily="34" charset="0"/>
              </a:rPr>
              <a:t>Breda</a:t>
            </a:r>
          </a:p>
          <a:p>
            <a:pPr marL="342900" indent="-342900" eaLnBrk="1" hangingPunct="1">
              <a:spcAft>
                <a:spcPts val="600"/>
              </a:spcAft>
              <a:buFont typeface="Wingdings" panose="05000000000000000000" pitchFamily="2" charset="2"/>
              <a:buChar char="§"/>
              <a:defRPr/>
            </a:pPr>
            <a:r>
              <a:rPr lang="en-US" altLang="en-US" sz="2000" dirty="0">
                <a:latin typeface="Arial" panose="020B0604020202020204" pitchFamily="34" charset="0"/>
                <a:cs typeface="Arial" panose="020B0604020202020204" pitchFamily="34" charset="0"/>
              </a:rPr>
              <a:t>Delivery in 2002</a:t>
            </a:r>
          </a:p>
          <a:p>
            <a:pPr marL="342900" indent="-342900" eaLnBrk="1" hangingPunct="1">
              <a:spcAft>
                <a:spcPts val="600"/>
              </a:spcAft>
              <a:buFont typeface="Wingdings" panose="05000000000000000000" pitchFamily="2" charset="2"/>
              <a:buChar char="§"/>
              <a:defRPr/>
            </a:pPr>
            <a:r>
              <a:rPr lang="en-US" altLang="en-US" sz="2000" dirty="0">
                <a:latin typeface="Arial" panose="020B0604020202020204" pitchFamily="34" charset="0"/>
                <a:cs typeface="Arial" panose="020B0604020202020204" pitchFamily="34" charset="0"/>
              </a:rPr>
              <a:t>Well below average reliability (borders on worst in industry)</a:t>
            </a:r>
          </a:p>
          <a:p>
            <a:pPr marL="342900" indent="-342900" eaLnBrk="1" hangingPunct="1">
              <a:spcAft>
                <a:spcPts val="600"/>
              </a:spcAft>
              <a:buFont typeface="Wingdings" panose="05000000000000000000" pitchFamily="2" charset="2"/>
              <a:buChar char="§"/>
              <a:defRPr/>
            </a:pPr>
            <a:r>
              <a:rPr lang="en-US" altLang="en-US" sz="2000" dirty="0" err="1">
                <a:latin typeface="Arial" panose="020B0604020202020204" pitchFamily="34" charset="0"/>
                <a:cs typeface="Arial" panose="020B0604020202020204" pitchFamily="34" charset="0"/>
              </a:rPr>
              <a:t>Carshell</a:t>
            </a:r>
            <a:r>
              <a:rPr lang="en-US" altLang="en-US" sz="2000" dirty="0">
                <a:latin typeface="Arial" panose="020B0604020202020204" pitchFamily="34" charset="0"/>
                <a:cs typeface="Arial" panose="020B0604020202020204" pitchFamily="34" charset="0"/>
              </a:rPr>
              <a:t> and truck issues</a:t>
            </a:r>
          </a:p>
          <a:p>
            <a:pPr marL="342900" indent="-342900" eaLnBrk="1" hangingPunct="1">
              <a:spcAft>
                <a:spcPts val="600"/>
              </a:spcAft>
              <a:buFont typeface="Wingdings" panose="05000000000000000000" pitchFamily="2" charset="2"/>
              <a:buChar char="§"/>
              <a:defRPr/>
            </a:pPr>
            <a:r>
              <a:rPr lang="en-US" altLang="en-US" sz="2000" dirty="0">
                <a:latin typeface="Arial" panose="020B0604020202020204" pitchFamily="34" charset="0"/>
                <a:cs typeface="Arial" panose="020B0604020202020204" pitchFamily="34" charset="0"/>
              </a:rPr>
              <a:t>Obsolete systems include automatic train control, auxiliary power, signage, doors</a:t>
            </a:r>
          </a:p>
        </p:txBody>
      </p:sp>
      <p:pic>
        <p:nvPicPr>
          <p:cNvPr id="11" name="Picture 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bwMode="auto">
          <a:xfrm>
            <a:off x="4645506" y="1828799"/>
            <a:ext cx="4058657" cy="4051139"/>
          </a:xfrm>
          <a:prstGeom prst="rect">
            <a:avLst/>
          </a:prstGeom>
          <a:noFill/>
          <a:ln w="9525">
            <a:solidFill>
              <a:schemeClr val="tx1">
                <a:lumMod val="50000"/>
                <a:lumOff val="50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514109" y="6361826"/>
            <a:ext cx="2978041" cy="246221"/>
          </a:xfrm>
          <a:prstGeom prst="rect">
            <a:avLst/>
          </a:prstGeom>
          <a:noFill/>
        </p:spPr>
        <p:txBody>
          <a:bodyPr wrap="square" rtlCol="0">
            <a:spAutoFit/>
          </a:bodyPr>
          <a:lstStyle/>
          <a:p>
            <a:pPr algn="r"/>
            <a:r>
              <a:rPr lang="en-US" sz="1000" i="1" dirty="0"/>
              <a:t>Photo credits: MARTA</a:t>
            </a:r>
          </a:p>
        </p:txBody>
      </p:sp>
    </p:spTree>
    <p:extLst>
      <p:ext uri="{BB962C8B-B14F-4D97-AF65-F5344CB8AC3E}">
        <p14:creationId xmlns:p14="http://schemas.microsoft.com/office/powerpoint/2010/main" val="22524975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1"/>
          <p:cNvSpPr>
            <a:spLocks noGrp="1"/>
          </p:cNvSpPr>
          <p:nvPr>
            <p:ph type="sldNum" sz="quarter" idx="10"/>
          </p:nvPr>
        </p:nvSpPr>
        <p:spPr bwMode="auto">
          <a:xfrm>
            <a:off x="4813300" y="6302375"/>
            <a:ext cx="508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A5365ECA-7EF3-4F44-BA74-747A8DF0C968}" type="slidenum">
              <a:rPr lang="en-US" altLang="en-US" smtClean="0">
                <a:solidFill>
                  <a:srgbClr val="898989"/>
                </a:solidFill>
                <a:latin typeface="Arial" charset="0"/>
                <a:cs typeface="Arial" charset="0"/>
              </a:rPr>
              <a:pPr eaLnBrk="1" hangingPunct="1"/>
              <a:t>24</a:t>
            </a:fld>
            <a:endParaRPr lang="en-US" altLang="en-US">
              <a:solidFill>
                <a:srgbClr val="898989"/>
              </a:solidFill>
              <a:latin typeface="Arial" charset="0"/>
              <a:cs typeface="Arial" charset="0"/>
            </a:endParaRPr>
          </a:p>
        </p:txBody>
      </p:sp>
      <p:sp>
        <p:nvSpPr>
          <p:cNvPr id="7171" name="TextBox 19"/>
          <p:cNvSpPr txBox="1">
            <a:spLocks noChangeArrowheads="1"/>
          </p:cNvSpPr>
          <p:nvPr/>
        </p:nvSpPr>
        <p:spPr bwMode="auto">
          <a:xfrm>
            <a:off x="342900" y="373063"/>
            <a:ext cx="84867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altLang="en-US" sz="2800" b="1" dirty="0">
                <a:solidFill>
                  <a:srgbClr val="000090"/>
                </a:solidFill>
                <a:latin typeface="Arial" charset="0"/>
                <a:cs typeface="Arial" charset="0"/>
              </a:rPr>
              <a:t>MARTA Today – Current Projects</a:t>
            </a:r>
          </a:p>
        </p:txBody>
      </p:sp>
      <p:sp>
        <p:nvSpPr>
          <p:cNvPr id="11" name="Rectangle 10"/>
          <p:cNvSpPr/>
          <p:nvPr/>
        </p:nvSpPr>
        <p:spPr>
          <a:xfrm>
            <a:off x="349240" y="1171092"/>
            <a:ext cx="2270173" cy="461665"/>
          </a:xfrm>
          <a:prstGeom prst="rect">
            <a:avLst/>
          </a:prstGeom>
        </p:spPr>
        <p:txBody>
          <a:bodyPr wrap="none">
            <a:spAutoFit/>
          </a:bodyPr>
          <a:lstStyle/>
          <a:p>
            <a:pPr marL="0" indent="0" eaLnBrk="1" hangingPunct="1">
              <a:defRPr/>
            </a:pPr>
            <a:r>
              <a:rPr lang="en-US" altLang="en-US" sz="2400" b="1" dirty="0">
                <a:latin typeface="Arial" panose="020B0604020202020204" pitchFamily="34" charset="0"/>
                <a:cs typeface="Arial" panose="020B0604020202020204" pitchFamily="34" charset="0"/>
              </a:rPr>
              <a:t>New Rail Fleet</a:t>
            </a:r>
          </a:p>
        </p:txBody>
      </p:sp>
      <p:sp>
        <p:nvSpPr>
          <p:cNvPr id="12" name="TextBox 3"/>
          <p:cNvSpPr txBox="1">
            <a:spLocks noChangeArrowheads="1"/>
          </p:cNvSpPr>
          <p:nvPr/>
        </p:nvSpPr>
        <p:spPr bwMode="auto">
          <a:xfrm>
            <a:off x="357191" y="1798433"/>
            <a:ext cx="4030911"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marL="342900" indent="-342900" eaLnBrk="1" hangingPunct="1">
              <a:spcAft>
                <a:spcPts val="600"/>
              </a:spcAft>
              <a:buFont typeface="Wingdings" panose="05000000000000000000" pitchFamily="2" charset="2"/>
              <a:buChar char="§"/>
              <a:defRPr/>
            </a:pPr>
            <a:r>
              <a:rPr lang="en-US" altLang="en-US" sz="2000" dirty="0">
                <a:latin typeface="Arial" panose="020B0604020202020204" pitchFamily="34" charset="0"/>
                <a:cs typeface="Arial" panose="020B0604020202020204" pitchFamily="34" charset="0"/>
              </a:rPr>
              <a:t>250 cars</a:t>
            </a:r>
          </a:p>
          <a:p>
            <a:pPr marL="342900" indent="-342900" eaLnBrk="1" hangingPunct="1">
              <a:spcAft>
                <a:spcPts val="600"/>
              </a:spcAft>
              <a:buFont typeface="Wingdings" panose="05000000000000000000" pitchFamily="2" charset="2"/>
              <a:buChar char="§"/>
              <a:defRPr/>
            </a:pPr>
            <a:r>
              <a:rPr lang="en-US" altLang="en-US" sz="2000" dirty="0">
                <a:latin typeface="Arial" panose="020B0604020202020204" pitchFamily="34" charset="0"/>
                <a:cs typeface="Arial" panose="020B0604020202020204" pitchFamily="34" charset="0"/>
              </a:rPr>
              <a:t>Possible new features include:</a:t>
            </a:r>
          </a:p>
          <a:p>
            <a:pPr marL="342900" indent="-342900" eaLnBrk="1" hangingPunct="1">
              <a:spcAft>
                <a:spcPts val="600"/>
              </a:spcAft>
              <a:buFont typeface="Wingdings" panose="05000000000000000000" pitchFamily="2" charset="2"/>
              <a:buChar char="§"/>
              <a:defRPr/>
            </a:pPr>
            <a:r>
              <a:rPr lang="en-US" altLang="en-US" sz="2000" dirty="0">
                <a:latin typeface="Arial" panose="020B0604020202020204" pitchFamily="34" charset="0"/>
                <a:cs typeface="Arial" panose="020B0604020202020204" pitchFamily="34" charset="0"/>
              </a:rPr>
              <a:t>Open to alternatives to married pair configuration</a:t>
            </a:r>
          </a:p>
          <a:p>
            <a:pPr marL="342900" indent="-342900" eaLnBrk="1" hangingPunct="1">
              <a:spcAft>
                <a:spcPts val="600"/>
              </a:spcAft>
              <a:buFont typeface="Wingdings" panose="05000000000000000000" pitchFamily="2" charset="2"/>
              <a:buChar char="§"/>
              <a:defRPr/>
            </a:pPr>
            <a:r>
              <a:rPr lang="en-US" altLang="en-US" sz="2000" dirty="0">
                <a:latin typeface="Arial" panose="020B0604020202020204" pitchFamily="34" charset="0"/>
                <a:cs typeface="Arial" panose="020B0604020202020204" pitchFamily="34" charset="0"/>
              </a:rPr>
              <a:t>Tri-pod stanchions</a:t>
            </a:r>
          </a:p>
          <a:p>
            <a:pPr marL="342900" indent="-342900" eaLnBrk="1" hangingPunct="1">
              <a:spcAft>
                <a:spcPts val="600"/>
              </a:spcAft>
              <a:buFont typeface="Wingdings" panose="05000000000000000000" pitchFamily="2" charset="2"/>
              <a:buChar char="§"/>
              <a:defRPr/>
            </a:pPr>
            <a:r>
              <a:rPr lang="en-US" altLang="en-US" sz="2000" dirty="0">
                <a:latin typeface="Arial" panose="020B0604020202020204" pitchFamily="34" charset="0"/>
                <a:cs typeface="Arial" panose="020B0604020202020204" pitchFamily="34" charset="0"/>
              </a:rPr>
              <a:t>New ADA provisions</a:t>
            </a:r>
          </a:p>
          <a:p>
            <a:pPr marL="342900" indent="-342900" eaLnBrk="1" hangingPunct="1">
              <a:spcAft>
                <a:spcPts val="600"/>
              </a:spcAft>
              <a:buFont typeface="Wingdings" panose="05000000000000000000" pitchFamily="2" charset="2"/>
              <a:buChar char="§"/>
              <a:defRPr/>
            </a:pPr>
            <a:r>
              <a:rPr lang="en-US" altLang="en-US" sz="2000" dirty="0">
                <a:latin typeface="Arial" panose="020B0604020202020204" pitchFamily="34" charset="0"/>
                <a:cs typeface="Arial" panose="020B0604020202020204" pitchFamily="34" charset="0"/>
              </a:rPr>
              <a:t>Open to new interior layouts</a:t>
            </a:r>
          </a:p>
          <a:p>
            <a:pPr marL="342900" indent="-342900" eaLnBrk="1" hangingPunct="1">
              <a:spcAft>
                <a:spcPts val="600"/>
              </a:spcAft>
              <a:buFont typeface="Wingdings" panose="05000000000000000000" pitchFamily="2" charset="2"/>
              <a:buChar char="§"/>
              <a:defRPr/>
            </a:pPr>
            <a:r>
              <a:rPr lang="en-US" altLang="en-US" sz="2000" dirty="0">
                <a:latin typeface="Arial" panose="020B0604020202020204" pitchFamily="34" charset="0"/>
                <a:cs typeface="Arial" panose="020B0604020202020204" pitchFamily="34" charset="0"/>
              </a:rPr>
              <a:t>New interior signage systems with variable messaging</a:t>
            </a:r>
          </a:p>
        </p:txBody>
      </p:sp>
      <p:pic>
        <p:nvPicPr>
          <p:cNvPr id="2050" name="Picture 2" descr="BART unveils the first of the transit agency's new fleet of 775 cars at the testing facility in Hayward, Calif. on Wednesday, April 6, 2016. BART is targeting revenue service to begin with a complete train of new cars by December 2016, once a rigorous testing phase is completed. Photo: Paul Chinn, The Chronicle"/>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7051423" y="1632756"/>
            <a:ext cx="1778252" cy="427274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BART officials touring the first of the transit agency's new fleet of 775 cars view the new video screens featured on board at the testing facility in Hayward, Calif. on Wednesday, April 6, 2016. BART is targeting revenue service to begin with a complete train of new cars by December 2016, once a rigorous testing phase is completed. Photo: Paul Chinn, The Chronicle"/>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495800" y="1632757"/>
            <a:ext cx="2447925" cy="203835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Toronto Rocket Interior - October 2010 (Image by interchange4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495799" y="3714155"/>
            <a:ext cx="2447925" cy="219134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514109" y="6361826"/>
            <a:ext cx="2978041" cy="246221"/>
          </a:xfrm>
          <a:prstGeom prst="rect">
            <a:avLst/>
          </a:prstGeom>
          <a:noFill/>
        </p:spPr>
        <p:txBody>
          <a:bodyPr wrap="square" rtlCol="0">
            <a:spAutoFit/>
          </a:bodyPr>
          <a:lstStyle/>
          <a:p>
            <a:pPr algn="r"/>
            <a:r>
              <a:rPr lang="en-US" sz="1000" i="1" dirty="0"/>
              <a:t>Photo credits: BART, TTC</a:t>
            </a:r>
          </a:p>
        </p:txBody>
      </p:sp>
    </p:spTree>
    <p:extLst>
      <p:ext uri="{BB962C8B-B14F-4D97-AF65-F5344CB8AC3E}">
        <p14:creationId xmlns:p14="http://schemas.microsoft.com/office/powerpoint/2010/main" val="13416265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1"/>
          <p:cNvSpPr>
            <a:spLocks noGrp="1"/>
          </p:cNvSpPr>
          <p:nvPr>
            <p:ph type="sldNum" sz="quarter" idx="10"/>
          </p:nvPr>
        </p:nvSpPr>
        <p:spPr bwMode="auto">
          <a:xfrm>
            <a:off x="4813300" y="6302375"/>
            <a:ext cx="508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A5365ECA-7EF3-4F44-BA74-747A8DF0C968}" type="slidenum">
              <a:rPr lang="en-US" altLang="en-US" smtClean="0">
                <a:solidFill>
                  <a:srgbClr val="898989"/>
                </a:solidFill>
                <a:latin typeface="Arial" charset="0"/>
                <a:cs typeface="Arial" charset="0"/>
              </a:rPr>
              <a:pPr eaLnBrk="1" hangingPunct="1"/>
              <a:t>25</a:t>
            </a:fld>
            <a:endParaRPr lang="en-US" altLang="en-US">
              <a:solidFill>
                <a:srgbClr val="898989"/>
              </a:solidFill>
              <a:latin typeface="Arial" charset="0"/>
              <a:cs typeface="Arial" charset="0"/>
            </a:endParaRPr>
          </a:p>
        </p:txBody>
      </p:sp>
      <p:sp>
        <p:nvSpPr>
          <p:cNvPr id="7171" name="TextBox 19"/>
          <p:cNvSpPr txBox="1">
            <a:spLocks noChangeArrowheads="1"/>
          </p:cNvSpPr>
          <p:nvPr/>
        </p:nvSpPr>
        <p:spPr bwMode="auto">
          <a:xfrm>
            <a:off x="342900" y="373063"/>
            <a:ext cx="84867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altLang="en-US" sz="2800" b="1" dirty="0">
                <a:solidFill>
                  <a:srgbClr val="000090"/>
                </a:solidFill>
                <a:latin typeface="Arial" charset="0"/>
                <a:cs typeface="Arial" charset="0"/>
              </a:rPr>
              <a:t>MARTA Today – Current Projects</a:t>
            </a:r>
          </a:p>
        </p:txBody>
      </p:sp>
      <p:sp>
        <p:nvSpPr>
          <p:cNvPr id="11" name="Rectangle 10"/>
          <p:cNvSpPr/>
          <p:nvPr/>
        </p:nvSpPr>
        <p:spPr>
          <a:xfrm>
            <a:off x="349240" y="1171092"/>
            <a:ext cx="4909164" cy="461665"/>
          </a:xfrm>
          <a:prstGeom prst="rect">
            <a:avLst/>
          </a:prstGeom>
        </p:spPr>
        <p:txBody>
          <a:bodyPr wrap="none">
            <a:spAutoFit/>
          </a:bodyPr>
          <a:lstStyle/>
          <a:p>
            <a:pPr marL="0" indent="0" eaLnBrk="1" hangingPunct="1">
              <a:defRPr/>
            </a:pPr>
            <a:r>
              <a:rPr lang="en-US" altLang="en-US" sz="2400" b="1" dirty="0">
                <a:latin typeface="Arial" panose="020B0604020202020204" pitchFamily="34" charset="0"/>
                <a:cs typeface="Arial" panose="020B0604020202020204" pitchFamily="34" charset="0"/>
              </a:rPr>
              <a:t>Train Control &amp; SCADA Upgrade</a:t>
            </a:r>
          </a:p>
        </p:txBody>
      </p:sp>
      <p:sp>
        <p:nvSpPr>
          <p:cNvPr id="12" name="TextBox 3"/>
          <p:cNvSpPr txBox="1">
            <a:spLocks noChangeArrowheads="1"/>
          </p:cNvSpPr>
          <p:nvPr/>
        </p:nvSpPr>
        <p:spPr bwMode="auto">
          <a:xfrm>
            <a:off x="357191" y="1798433"/>
            <a:ext cx="4237958"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marL="342900" indent="-342900" eaLnBrk="1" hangingPunct="1">
              <a:spcAft>
                <a:spcPts val="600"/>
              </a:spcAft>
              <a:buFont typeface="Wingdings" panose="05000000000000000000" pitchFamily="2" charset="2"/>
              <a:buChar char="§"/>
              <a:defRPr/>
            </a:pPr>
            <a:r>
              <a:rPr lang="en-US" altLang="en-US" sz="2000" dirty="0">
                <a:latin typeface="Arial" panose="020B0604020202020204" pitchFamily="34" charset="0"/>
                <a:cs typeface="Arial" panose="020B0604020202020204" pitchFamily="34" charset="0"/>
              </a:rPr>
              <a:t>New centralized platform for integrated systems</a:t>
            </a:r>
          </a:p>
          <a:p>
            <a:pPr marL="800100" lvl="1" indent="-342900" eaLnBrk="1" hangingPunct="1">
              <a:spcAft>
                <a:spcPts val="600"/>
              </a:spcAft>
              <a:buFont typeface="Arial" panose="020B0604020202020204" pitchFamily="34" charset="0"/>
              <a:buChar char="▫"/>
              <a:defRPr/>
            </a:pPr>
            <a:r>
              <a:rPr lang="en-US" altLang="en-US" sz="2000" dirty="0">
                <a:latin typeface="Arial" panose="020B0604020202020204" pitchFamily="34" charset="0"/>
                <a:cs typeface="Arial" panose="020B0604020202020204" pitchFamily="34" charset="0"/>
              </a:rPr>
              <a:t>Train control, SCADA, communications, fire systems, audio/visual, and more</a:t>
            </a:r>
          </a:p>
          <a:p>
            <a:pPr marL="342900" indent="-342900" eaLnBrk="1" hangingPunct="1">
              <a:spcAft>
                <a:spcPts val="600"/>
              </a:spcAft>
              <a:buFont typeface="Wingdings" panose="05000000000000000000" pitchFamily="2" charset="2"/>
              <a:buChar char="§"/>
              <a:defRPr/>
            </a:pPr>
            <a:r>
              <a:rPr lang="en-US" altLang="en-US" sz="2000" dirty="0">
                <a:latin typeface="Arial" panose="020B0604020202020204" pitchFamily="34" charset="0"/>
                <a:cs typeface="Arial" panose="020B0604020202020204" pitchFamily="34" charset="0"/>
              </a:rPr>
              <a:t>New field equipment installed - SCADA, communication, train control systems</a:t>
            </a:r>
          </a:p>
          <a:p>
            <a:pPr marL="342900" indent="-342900" eaLnBrk="1" hangingPunct="1">
              <a:spcAft>
                <a:spcPts val="600"/>
              </a:spcAft>
              <a:buFont typeface="Wingdings" panose="05000000000000000000" pitchFamily="2" charset="2"/>
              <a:buChar char="§"/>
              <a:defRPr/>
            </a:pPr>
            <a:r>
              <a:rPr lang="en-US" altLang="en-US" sz="2000" dirty="0">
                <a:latin typeface="Arial" panose="020B0604020202020204" pitchFamily="34" charset="0"/>
                <a:cs typeface="Arial" panose="020B0604020202020204" pitchFamily="34" charset="0"/>
              </a:rPr>
              <a:t>Upgraded interfaces on trains</a:t>
            </a:r>
          </a:p>
          <a:p>
            <a:pPr marL="342900" indent="-342900" eaLnBrk="1" hangingPunct="1">
              <a:spcAft>
                <a:spcPts val="600"/>
              </a:spcAft>
              <a:buFont typeface="Wingdings" panose="05000000000000000000" pitchFamily="2" charset="2"/>
              <a:buChar char="§"/>
              <a:defRPr/>
            </a:pPr>
            <a:r>
              <a:rPr lang="en-US" altLang="en-US" sz="2000" dirty="0">
                <a:latin typeface="Arial" panose="020B0604020202020204" pitchFamily="34" charset="0"/>
                <a:cs typeface="Arial" panose="020B0604020202020204" pitchFamily="34" charset="0"/>
              </a:rPr>
              <a:t>New central office system at the Integrated Operations Center</a:t>
            </a:r>
          </a:p>
        </p:txBody>
      </p:sp>
      <p:sp>
        <p:nvSpPr>
          <p:cNvPr id="7" name="TextBox 6"/>
          <p:cNvSpPr txBox="1"/>
          <p:nvPr/>
        </p:nvSpPr>
        <p:spPr>
          <a:xfrm>
            <a:off x="5514109" y="6361826"/>
            <a:ext cx="2978041" cy="246221"/>
          </a:xfrm>
          <a:prstGeom prst="rect">
            <a:avLst/>
          </a:prstGeom>
          <a:noFill/>
        </p:spPr>
        <p:txBody>
          <a:bodyPr wrap="square" rtlCol="0">
            <a:spAutoFit/>
          </a:bodyPr>
          <a:lstStyle/>
          <a:p>
            <a:pPr algn="r"/>
            <a:r>
              <a:rPr lang="en-US" sz="1000" i="1" dirty="0"/>
              <a:t>Photo credits: MARTA</a:t>
            </a:r>
          </a:p>
        </p:txBody>
      </p:sp>
      <p:pic>
        <p:nvPicPr>
          <p:cNvPr id="13" name="Picture 2" descr="C:\Tijori\marta\tcsu\3. working docs\mgmt status dashboards\Internal Updates\Photographs\DSC_0455_R.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940011" y="1821885"/>
            <a:ext cx="3790950" cy="227456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Tijori\marta\tcsu\3. working docs\mgmt status dashboards\Internal Updates\Photographs\CK0A0140.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940011" y="4151750"/>
            <a:ext cx="3790950" cy="2035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74094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1"/>
          <p:cNvSpPr>
            <a:spLocks noGrp="1"/>
          </p:cNvSpPr>
          <p:nvPr>
            <p:ph type="sldNum" sz="quarter" idx="10"/>
          </p:nvPr>
        </p:nvSpPr>
        <p:spPr bwMode="auto">
          <a:xfrm>
            <a:off x="4813300" y="6302375"/>
            <a:ext cx="508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A5365ECA-7EF3-4F44-BA74-747A8DF0C968}" type="slidenum">
              <a:rPr lang="en-US" altLang="en-US" smtClean="0">
                <a:solidFill>
                  <a:srgbClr val="898989"/>
                </a:solidFill>
                <a:latin typeface="Arial" charset="0"/>
                <a:cs typeface="Arial" charset="0"/>
              </a:rPr>
              <a:pPr eaLnBrk="1" hangingPunct="1"/>
              <a:t>26</a:t>
            </a:fld>
            <a:endParaRPr lang="en-US" altLang="en-US">
              <a:solidFill>
                <a:srgbClr val="898989"/>
              </a:solidFill>
              <a:latin typeface="Arial" charset="0"/>
              <a:cs typeface="Arial" charset="0"/>
            </a:endParaRPr>
          </a:p>
        </p:txBody>
      </p:sp>
      <p:sp>
        <p:nvSpPr>
          <p:cNvPr id="7171" name="TextBox 19"/>
          <p:cNvSpPr txBox="1">
            <a:spLocks noChangeArrowheads="1"/>
          </p:cNvSpPr>
          <p:nvPr/>
        </p:nvSpPr>
        <p:spPr bwMode="auto">
          <a:xfrm>
            <a:off x="342900" y="373063"/>
            <a:ext cx="84867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altLang="en-US" sz="2800" b="1" dirty="0">
                <a:solidFill>
                  <a:srgbClr val="000090"/>
                </a:solidFill>
                <a:latin typeface="Arial" charset="0"/>
                <a:cs typeface="Arial" charset="0"/>
              </a:rPr>
              <a:t>MARTA Today – Current Projects</a:t>
            </a:r>
          </a:p>
        </p:txBody>
      </p:sp>
      <p:sp>
        <p:nvSpPr>
          <p:cNvPr id="11" name="Rectangle 10"/>
          <p:cNvSpPr/>
          <p:nvPr/>
        </p:nvSpPr>
        <p:spPr>
          <a:xfrm>
            <a:off x="349240" y="1171092"/>
            <a:ext cx="5279009" cy="461665"/>
          </a:xfrm>
          <a:prstGeom prst="rect">
            <a:avLst/>
          </a:prstGeom>
        </p:spPr>
        <p:txBody>
          <a:bodyPr wrap="none">
            <a:spAutoFit/>
          </a:bodyPr>
          <a:lstStyle/>
          <a:p>
            <a:pPr marL="0" indent="0" eaLnBrk="1" hangingPunct="1">
              <a:defRPr/>
            </a:pPr>
            <a:r>
              <a:rPr lang="en-US" altLang="en-US" sz="2400" b="1" dirty="0">
                <a:latin typeface="Arial" panose="020B0604020202020204" pitchFamily="34" charset="0"/>
                <a:cs typeface="Arial" panose="020B0604020202020204" pitchFamily="34" charset="0"/>
              </a:rPr>
              <a:t>Integrated Operations Center (IOC)</a:t>
            </a:r>
          </a:p>
        </p:txBody>
      </p:sp>
      <p:sp>
        <p:nvSpPr>
          <p:cNvPr id="12" name="TextBox 3"/>
          <p:cNvSpPr txBox="1">
            <a:spLocks noChangeArrowheads="1"/>
          </p:cNvSpPr>
          <p:nvPr/>
        </p:nvSpPr>
        <p:spPr bwMode="auto">
          <a:xfrm>
            <a:off x="357190" y="3682657"/>
            <a:ext cx="5877355" cy="2477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marL="342900" indent="-342900" eaLnBrk="1" hangingPunct="1">
              <a:spcAft>
                <a:spcPts val="600"/>
              </a:spcAft>
              <a:buFont typeface="Wingdings" panose="05000000000000000000" pitchFamily="2" charset="2"/>
              <a:buChar char="§"/>
              <a:defRPr/>
            </a:pPr>
            <a:r>
              <a:rPr lang="en-US" altLang="en-US" sz="2000" dirty="0">
                <a:latin typeface="Arial" panose="020B0604020202020204" pitchFamily="34" charset="0"/>
                <a:cs typeface="Arial" panose="020B0604020202020204" pitchFamily="34" charset="0"/>
              </a:rPr>
              <a:t>TCSU project required upgraded facilities</a:t>
            </a:r>
          </a:p>
          <a:p>
            <a:pPr marL="342900" indent="-342900" eaLnBrk="1" hangingPunct="1">
              <a:spcAft>
                <a:spcPts val="600"/>
              </a:spcAft>
              <a:buFont typeface="Wingdings" panose="05000000000000000000" pitchFamily="2" charset="2"/>
              <a:buChar char="§"/>
              <a:defRPr/>
            </a:pPr>
            <a:r>
              <a:rPr lang="en-US" altLang="en-US" sz="2000" dirty="0">
                <a:latin typeface="Arial" panose="020B0604020202020204" pitchFamily="34" charset="0"/>
                <a:cs typeface="Arial" panose="020B0604020202020204" pitchFamily="34" charset="0"/>
              </a:rPr>
              <a:t>Integrates Rail, bus, Mobility, and police communications</a:t>
            </a:r>
          </a:p>
          <a:p>
            <a:pPr marL="342900" indent="-342900" eaLnBrk="1" hangingPunct="1">
              <a:spcAft>
                <a:spcPts val="600"/>
              </a:spcAft>
              <a:buFont typeface="Wingdings" panose="05000000000000000000" pitchFamily="2" charset="2"/>
              <a:buChar char="§"/>
              <a:defRPr/>
            </a:pPr>
            <a:r>
              <a:rPr lang="en-US" altLang="en-US" sz="2000" dirty="0">
                <a:latin typeface="Arial" panose="020B0604020202020204" pitchFamily="34" charset="0"/>
                <a:cs typeface="Arial" panose="020B0604020202020204" pitchFamily="34" charset="0"/>
              </a:rPr>
              <a:t>27,000 square feet in former railcar maintenance facility</a:t>
            </a:r>
          </a:p>
          <a:p>
            <a:pPr marL="342900" indent="-342900" eaLnBrk="1" hangingPunct="1">
              <a:spcAft>
                <a:spcPts val="600"/>
              </a:spcAft>
              <a:buFont typeface="Wingdings" panose="05000000000000000000" pitchFamily="2" charset="2"/>
              <a:buChar char="§"/>
              <a:defRPr/>
            </a:pPr>
            <a:r>
              <a:rPr lang="en-US" altLang="en-US" sz="2000" dirty="0">
                <a:latin typeface="Arial" panose="020B0604020202020204" pitchFamily="34" charset="0"/>
                <a:cs typeface="Arial" panose="020B0604020202020204" pitchFamily="34" charset="0"/>
              </a:rPr>
              <a:t>Raised flooring, display wall, focus on ergonomics and acoustics</a:t>
            </a:r>
          </a:p>
        </p:txBody>
      </p:sp>
      <p:pic>
        <p:nvPicPr>
          <p:cNvPr id="7" name="Picture 6"/>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24265" y="1774874"/>
            <a:ext cx="8124043" cy="1844599"/>
          </a:xfrm>
          <a:prstGeom prst="rect">
            <a:avLst/>
          </a:prstGeom>
        </p:spPr>
      </p:pic>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92556" y="3788866"/>
            <a:ext cx="2955752" cy="2216814"/>
          </a:xfrm>
          <a:prstGeom prst="rect">
            <a:avLst/>
          </a:prstGeom>
        </p:spPr>
      </p:pic>
      <p:sp>
        <p:nvSpPr>
          <p:cNvPr id="9" name="TextBox 8"/>
          <p:cNvSpPr txBox="1"/>
          <p:nvPr/>
        </p:nvSpPr>
        <p:spPr>
          <a:xfrm>
            <a:off x="5514109" y="6361826"/>
            <a:ext cx="2978041" cy="246221"/>
          </a:xfrm>
          <a:prstGeom prst="rect">
            <a:avLst/>
          </a:prstGeom>
          <a:noFill/>
        </p:spPr>
        <p:txBody>
          <a:bodyPr wrap="square" rtlCol="0">
            <a:spAutoFit/>
          </a:bodyPr>
          <a:lstStyle/>
          <a:p>
            <a:pPr algn="r"/>
            <a:r>
              <a:rPr lang="en-US" sz="1000" i="1" dirty="0"/>
              <a:t>Image credits: MARTA Architecture</a:t>
            </a:r>
          </a:p>
        </p:txBody>
      </p:sp>
    </p:spTree>
    <p:extLst>
      <p:ext uri="{BB962C8B-B14F-4D97-AF65-F5344CB8AC3E}">
        <p14:creationId xmlns:p14="http://schemas.microsoft.com/office/powerpoint/2010/main" val="37718650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1"/>
          <p:cNvSpPr>
            <a:spLocks noGrp="1"/>
          </p:cNvSpPr>
          <p:nvPr>
            <p:ph type="sldNum" sz="quarter" idx="10"/>
          </p:nvPr>
        </p:nvSpPr>
        <p:spPr bwMode="auto">
          <a:xfrm>
            <a:off x="4813300" y="6302375"/>
            <a:ext cx="508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A5365ECA-7EF3-4F44-BA74-747A8DF0C968}" type="slidenum">
              <a:rPr lang="en-US" altLang="en-US" smtClean="0">
                <a:solidFill>
                  <a:srgbClr val="898989"/>
                </a:solidFill>
                <a:latin typeface="Arial" charset="0"/>
                <a:cs typeface="Arial" charset="0"/>
              </a:rPr>
              <a:pPr eaLnBrk="1" hangingPunct="1"/>
              <a:t>27</a:t>
            </a:fld>
            <a:endParaRPr lang="en-US" altLang="en-US">
              <a:solidFill>
                <a:srgbClr val="898989"/>
              </a:solidFill>
              <a:latin typeface="Arial" charset="0"/>
              <a:cs typeface="Arial" charset="0"/>
            </a:endParaRPr>
          </a:p>
        </p:txBody>
      </p:sp>
      <p:sp>
        <p:nvSpPr>
          <p:cNvPr id="7171" name="TextBox 19"/>
          <p:cNvSpPr txBox="1">
            <a:spLocks noChangeArrowheads="1"/>
          </p:cNvSpPr>
          <p:nvPr/>
        </p:nvSpPr>
        <p:spPr bwMode="auto">
          <a:xfrm>
            <a:off x="342900" y="373063"/>
            <a:ext cx="84867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altLang="en-US" sz="2800" b="1" dirty="0">
                <a:solidFill>
                  <a:srgbClr val="000090"/>
                </a:solidFill>
                <a:latin typeface="Arial" charset="0"/>
                <a:cs typeface="Arial" charset="0"/>
              </a:rPr>
              <a:t>MARTA Today – Current Projects</a:t>
            </a:r>
          </a:p>
        </p:txBody>
      </p:sp>
      <p:sp>
        <p:nvSpPr>
          <p:cNvPr id="11" name="Rectangle 10"/>
          <p:cNvSpPr/>
          <p:nvPr/>
        </p:nvSpPr>
        <p:spPr>
          <a:xfrm>
            <a:off x="349240" y="1171092"/>
            <a:ext cx="5572359" cy="461665"/>
          </a:xfrm>
          <a:prstGeom prst="rect">
            <a:avLst/>
          </a:prstGeom>
        </p:spPr>
        <p:txBody>
          <a:bodyPr wrap="none">
            <a:spAutoFit/>
          </a:bodyPr>
          <a:lstStyle/>
          <a:p>
            <a:pPr marL="0" indent="0" eaLnBrk="1" hangingPunct="1">
              <a:defRPr/>
            </a:pPr>
            <a:r>
              <a:rPr lang="en-US" altLang="en-US" sz="2400" b="1" dirty="0">
                <a:latin typeface="Arial" panose="020B0604020202020204" pitchFamily="34" charset="0"/>
                <a:cs typeface="Arial" panose="020B0604020202020204" pitchFamily="34" charset="0"/>
              </a:rPr>
              <a:t>Emergency Operations Center (EOC)</a:t>
            </a:r>
          </a:p>
        </p:txBody>
      </p:sp>
      <p:sp>
        <p:nvSpPr>
          <p:cNvPr id="12" name="TextBox 3"/>
          <p:cNvSpPr txBox="1">
            <a:spLocks noChangeArrowheads="1"/>
          </p:cNvSpPr>
          <p:nvPr/>
        </p:nvSpPr>
        <p:spPr bwMode="auto">
          <a:xfrm>
            <a:off x="357191" y="1798433"/>
            <a:ext cx="4237958"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marL="342900" indent="-342900" eaLnBrk="1" hangingPunct="1">
              <a:spcAft>
                <a:spcPts val="600"/>
              </a:spcAft>
              <a:buFont typeface="Wingdings" panose="05000000000000000000" pitchFamily="2" charset="2"/>
              <a:buChar char="§"/>
              <a:defRPr/>
            </a:pPr>
            <a:r>
              <a:rPr lang="en-US" altLang="en-US" sz="2000" dirty="0">
                <a:latin typeface="Arial" panose="020B0604020202020204" pitchFamily="34" charset="0"/>
                <a:cs typeface="Arial" panose="020B0604020202020204" pitchFamily="34" charset="0"/>
              </a:rPr>
              <a:t>Located in IOC building</a:t>
            </a:r>
          </a:p>
          <a:p>
            <a:pPr marL="342900" indent="-342900" eaLnBrk="1" hangingPunct="1">
              <a:spcAft>
                <a:spcPts val="600"/>
              </a:spcAft>
              <a:buFont typeface="Wingdings" panose="05000000000000000000" pitchFamily="2" charset="2"/>
              <a:buChar char="§"/>
              <a:defRPr/>
            </a:pPr>
            <a:r>
              <a:rPr lang="en-US" altLang="en-US" sz="2000" dirty="0">
                <a:latin typeface="Arial" panose="020B0604020202020204" pitchFamily="34" charset="0"/>
                <a:cs typeface="Arial" panose="020B0604020202020204" pitchFamily="34" charset="0"/>
              </a:rPr>
              <a:t>8,000 square feet</a:t>
            </a:r>
          </a:p>
          <a:p>
            <a:pPr marL="342900" indent="-342900" eaLnBrk="1" hangingPunct="1">
              <a:spcAft>
                <a:spcPts val="600"/>
              </a:spcAft>
              <a:buFont typeface="Wingdings" panose="05000000000000000000" pitchFamily="2" charset="2"/>
              <a:buChar char="§"/>
              <a:defRPr/>
            </a:pPr>
            <a:r>
              <a:rPr lang="en-US" altLang="en-US" sz="2000" dirty="0">
                <a:latin typeface="Arial" panose="020B0604020202020204" pitchFamily="34" charset="0"/>
                <a:cs typeface="Arial" panose="020B0604020202020204" pitchFamily="34" charset="0"/>
              </a:rPr>
              <a:t>Dedicated conference space for MARTA management</a:t>
            </a:r>
          </a:p>
          <a:p>
            <a:pPr marL="342900" indent="-342900" eaLnBrk="1" hangingPunct="1">
              <a:spcAft>
                <a:spcPts val="600"/>
              </a:spcAft>
              <a:buFont typeface="Wingdings" panose="05000000000000000000" pitchFamily="2" charset="2"/>
              <a:buChar char="§"/>
              <a:defRPr/>
            </a:pPr>
            <a:r>
              <a:rPr lang="en-US" altLang="en-US" sz="2000" dirty="0">
                <a:latin typeface="Arial" panose="020B0604020202020204" pitchFamily="34" charset="0"/>
                <a:cs typeface="Arial" panose="020B0604020202020204" pitchFamily="34" charset="0"/>
              </a:rPr>
              <a:t>Breakout rooms, large display boards</a:t>
            </a:r>
          </a:p>
          <a:p>
            <a:pPr marL="342900" indent="-342900" eaLnBrk="1" hangingPunct="1">
              <a:spcAft>
                <a:spcPts val="600"/>
              </a:spcAft>
              <a:buFont typeface="Wingdings" panose="05000000000000000000" pitchFamily="2" charset="2"/>
              <a:buChar char="§"/>
              <a:defRPr/>
            </a:pPr>
            <a:r>
              <a:rPr lang="en-US" altLang="en-US" sz="2000" dirty="0">
                <a:latin typeface="Arial" panose="020B0604020202020204" pitchFamily="34" charset="0"/>
                <a:cs typeface="Arial" panose="020B0604020202020204" pitchFamily="34" charset="0"/>
              </a:rPr>
              <a:t>Shared media room for holding press events</a:t>
            </a:r>
          </a:p>
        </p:txBody>
      </p:sp>
      <p:pic>
        <p:nvPicPr>
          <p:cNvPr id="7" name="Picture 6"/>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133060" y="1798433"/>
            <a:ext cx="3272752" cy="2054742"/>
          </a:xfrm>
          <a:prstGeom prst="rect">
            <a:avLst/>
          </a:prstGeom>
        </p:spPr>
      </p:pic>
      <p:pic>
        <p:nvPicPr>
          <p:cNvPr id="8" name="Picture 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133060" y="3934691"/>
            <a:ext cx="3272752" cy="2114612"/>
          </a:xfrm>
          <a:prstGeom prst="rect">
            <a:avLst/>
          </a:prstGeom>
        </p:spPr>
      </p:pic>
      <p:sp>
        <p:nvSpPr>
          <p:cNvPr id="9" name="TextBox 8"/>
          <p:cNvSpPr txBox="1"/>
          <p:nvPr/>
        </p:nvSpPr>
        <p:spPr>
          <a:xfrm>
            <a:off x="5514109" y="6361826"/>
            <a:ext cx="2978041" cy="246221"/>
          </a:xfrm>
          <a:prstGeom prst="rect">
            <a:avLst/>
          </a:prstGeom>
          <a:noFill/>
        </p:spPr>
        <p:txBody>
          <a:bodyPr wrap="square" rtlCol="0">
            <a:spAutoFit/>
          </a:bodyPr>
          <a:lstStyle/>
          <a:p>
            <a:pPr algn="r"/>
            <a:r>
              <a:rPr lang="en-US" sz="1000" i="1" dirty="0"/>
              <a:t>Image credits: MARTA</a:t>
            </a:r>
          </a:p>
        </p:txBody>
      </p:sp>
    </p:spTree>
    <p:extLst>
      <p:ext uri="{BB962C8B-B14F-4D97-AF65-F5344CB8AC3E}">
        <p14:creationId xmlns:p14="http://schemas.microsoft.com/office/powerpoint/2010/main" val="11254220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1"/>
          <p:cNvSpPr>
            <a:spLocks noGrp="1"/>
          </p:cNvSpPr>
          <p:nvPr>
            <p:ph type="sldNum" sz="quarter" idx="10"/>
          </p:nvPr>
        </p:nvSpPr>
        <p:spPr bwMode="auto">
          <a:xfrm>
            <a:off x="4813300" y="6302375"/>
            <a:ext cx="508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A5365ECA-7EF3-4F44-BA74-747A8DF0C968}" type="slidenum">
              <a:rPr lang="en-US" altLang="en-US" smtClean="0">
                <a:solidFill>
                  <a:srgbClr val="898989"/>
                </a:solidFill>
                <a:latin typeface="Arial" charset="0"/>
                <a:cs typeface="Arial" charset="0"/>
              </a:rPr>
              <a:pPr eaLnBrk="1" hangingPunct="1"/>
              <a:t>28</a:t>
            </a:fld>
            <a:endParaRPr lang="en-US" altLang="en-US">
              <a:solidFill>
                <a:srgbClr val="898989"/>
              </a:solidFill>
              <a:latin typeface="Arial" charset="0"/>
              <a:cs typeface="Arial" charset="0"/>
            </a:endParaRPr>
          </a:p>
        </p:txBody>
      </p:sp>
      <p:sp>
        <p:nvSpPr>
          <p:cNvPr id="7171" name="TextBox 19"/>
          <p:cNvSpPr txBox="1">
            <a:spLocks noChangeArrowheads="1"/>
          </p:cNvSpPr>
          <p:nvPr/>
        </p:nvSpPr>
        <p:spPr bwMode="auto">
          <a:xfrm>
            <a:off x="342900" y="373063"/>
            <a:ext cx="84867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altLang="en-US" sz="2800" b="1" dirty="0">
                <a:solidFill>
                  <a:srgbClr val="000090"/>
                </a:solidFill>
                <a:latin typeface="Arial" charset="0"/>
                <a:cs typeface="Arial" charset="0"/>
              </a:rPr>
              <a:t>MARTA Today – Current Projects</a:t>
            </a:r>
          </a:p>
        </p:txBody>
      </p:sp>
      <p:sp>
        <p:nvSpPr>
          <p:cNvPr id="11" name="Rectangle 10"/>
          <p:cNvSpPr/>
          <p:nvPr/>
        </p:nvSpPr>
        <p:spPr>
          <a:xfrm>
            <a:off x="349240" y="1171092"/>
            <a:ext cx="3705502" cy="461665"/>
          </a:xfrm>
          <a:prstGeom prst="rect">
            <a:avLst/>
          </a:prstGeom>
        </p:spPr>
        <p:txBody>
          <a:bodyPr wrap="none">
            <a:spAutoFit/>
          </a:bodyPr>
          <a:lstStyle/>
          <a:p>
            <a:pPr marL="0" indent="0" eaLnBrk="1" hangingPunct="1">
              <a:defRPr/>
            </a:pPr>
            <a:r>
              <a:rPr lang="en-US" altLang="en-US" sz="2400" b="1" dirty="0">
                <a:latin typeface="Arial" panose="020B0604020202020204" pitchFamily="34" charset="0"/>
                <a:cs typeface="Arial" panose="020B0604020202020204" pitchFamily="34" charset="0"/>
              </a:rPr>
              <a:t>Signage Transformation</a:t>
            </a:r>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17648" y="4124996"/>
            <a:ext cx="2524991" cy="1851660"/>
          </a:xfrm>
          <a:prstGeom prst="roundRect">
            <a:avLst>
              <a:gd name="adj" fmla="val 0"/>
            </a:avLst>
          </a:prstGeom>
          <a:solidFill>
            <a:srgbClr val="FFFFFF">
              <a:shade val="85000"/>
            </a:srgbClr>
          </a:solidFill>
          <a:ln>
            <a:noFill/>
          </a:ln>
          <a:effectLst/>
        </p:spPr>
      </p:pic>
      <p:pic>
        <p:nvPicPr>
          <p:cNvPr id="7" name="Picture 3" descr="image00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953000" y="4124996"/>
            <a:ext cx="3298814" cy="18516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8" name="Right Arrow 7"/>
          <p:cNvSpPr/>
          <p:nvPr/>
        </p:nvSpPr>
        <p:spPr>
          <a:xfrm>
            <a:off x="3956812" y="4851240"/>
            <a:ext cx="675715" cy="352985"/>
          </a:xfrm>
          <a:prstGeom prst="rightArrow">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Content Placeholder 6"/>
          <p:cNvSpPr txBox="1">
            <a:spLocks/>
          </p:cNvSpPr>
          <p:nvPr/>
        </p:nvSpPr>
        <p:spPr>
          <a:xfrm>
            <a:off x="592339" y="1948898"/>
            <a:ext cx="4040188" cy="1850381"/>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600"/>
              </a:spcAft>
              <a:buNone/>
            </a:pPr>
            <a:r>
              <a:rPr lang="en-US" sz="2000" b="1" dirty="0">
                <a:latin typeface="Arial" panose="020B0604020202020204" pitchFamily="34" charset="0"/>
                <a:cs typeface="Arial" panose="020B0604020202020204" pitchFamily="34" charset="0"/>
              </a:rPr>
              <a:t>Current Signs</a:t>
            </a:r>
          </a:p>
          <a:p>
            <a:pPr>
              <a:spcBef>
                <a:spcPts val="0"/>
              </a:spcBef>
              <a:spcAft>
                <a:spcPts val="600"/>
              </a:spcAft>
              <a:buFont typeface="Wingdings" panose="05000000000000000000" pitchFamily="2" charset="2"/>
              <a:buChar char="§"/>
            </a:pPr>
            <a:r>
              <a:rPr lang="en-US" sz="2000" dirty="0">
                <a:latin typeface="Arial" panose="020B0604020202020204" pitchFamily="34" charset="0"/>
                <a:cs typeface="Arial" panose="020B0604020202020204" pitchFamily="34" charset="0"/>
              </a:rPr>
              <a:t>Total count: 155</a:t>
            </a:r>
          </a:p>
          <a:p>
            <a:pPr>
              <a:spcBef>
                <a:spcPts val="0"/>
              </a:spcBef>
              <a:spcAft>
                <a:spcPts val="600"/>
              </a:spcAft>
              <a:buFont typeface="Wingdings" panose="05000000000000000000" pitchFamily="2" charset="2"/>
              <a:buChar char="§"/>
            </a:pPr>
            <a:r>
              <a:rPr lang="en-US" sz="2000" dirty="0">
                <a:latin typeface="Arial" panose="020B0604020202020204" pitchFamily="34" charset="0"/>
                <a:cs typeface="Arial" panose="020B0604020202020204" pitchFamily="34" charset="0"/>
              </a:rPr>
              <a:t>Decommissioning 15</a:t>
            </a:r>
          </a:p>
          <a:p>
            <a:pPr>
              <a:spcBef>
                <a:spcPts val="0"/>
              </a:spcBef>
              <a:spcAft>
                <a:spcPts val="600"/>
              </a:spcAft>
              <a:buFont typeface="Wingdings" panose="05000000000000000000" pitchFamily="2" charset="2"/>
              <a:buChar char="§"/>
            </a:pPr>
            <a:r>
              <a:rPr lang="en-US" sz="2000" dirty="0">
                <a:latin typeface="Arial" panose="020B0604020202020204" pitchFamily="34" charset="0"/>
                <a:cs typeface="Arial" panose="020B0604020202020204" pitchFamily="34" charset="0"/>
              </a:rPr>
              <a:t>Provides limited information</a:t>
            </a:r>
          </a:p>
          <a:p>
            <a:pPr>
              <a:spcBef>
                <a:spcPts val="0"/>
              </a:spcBef>
              <a:spcAft>
                <a:spcPts val="600"/>
              </a:spcAft>
              <a:buFont typeface="Wingdings" panose="05000000000000000000" pitchFamily="2" charset="2"/>
              <a:buChar char="§"/>
            </a:pPr>
            <a:r>
              <a:rPr lang="en-US" sz="2000" dirty="0">
                <a:latin typeface="Arial" panose="020B0604020202020204" pitchFamily="34" charset="0"/>
                <a:cs typeface="Arial" panose="020B0604020202020204" pitchFamily="34" charset="0"/>
              </a:rPr>
              <a:t>Majority on the platform level</a:t>
            </a:r>
          </a:p>
        </p:txBody>
      </p:sp>
      <p:sp>
        <p:nvSpPr>
          <p:cNvPr id="13" name="Text Placeholder 4"/>
          <p:cNvSpPr txBox="1">
            <a:spLocks/>
          </p:cNvSpPr>
          <p:nvPr/>
        </p:nvSpPr>
        <p:spPr>
          <a:xfrm>
            <a:off x="4742788" y="1795311"/>
            <a:ext cx="4041775" cy="639762"/>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dirty="0"/>
          </a:p>
        </p:txBody>
      </p:sp>
      <p:sp>
        <p:nvSpPr>
          <p:cNvPr id="14" name="Content Placeholder 8"/>
          <p:cNvSpPr txBox="1">
            <a:spLocks/>
          </p:cNvSpPr>
          <p:nvPr/>
        </p:nvSpPr>
        <p:spPr>
          <a:xfrm>
            <a:off x="4632527" y="1948897"/>
            <a:ext cx="4041775" cy="1850381"/>
          </a:xfrm>
          <a:prstGeom prst="rect">
            <a:avLst/>
          </a:prstGeom>
        </p:spPr>
        <p:txBody>
          <a:bodyPr>
            <a:noAutofit/>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600"/>
              </a:spcAft>
              <a:buNone/>
            </a:pPr>
            <a:r>
              <a:rPr lang="en-US" sz="2000" b="1" dirty="0">
                <a:latin typeface="Arial" panose="020B0604020202020204" pitchFamily="34" charset="0"/>
                <a:cs typeface="Arial" panose="020B0604020202020204" pitchFamily="34" charset="0"/>
              </a:rPr>
              <a:t>New Signs</a:t>
            </a:r>
          </a:p>
          <a:p>
            <a:pPr>
              <a:spcBef>
                <a:spcPts val="0"/>
              </a:spcBef>
              <a:spcAft>
                <a:spcPts val="600"/>
              </a:spcAft>
              <a:buFont typeface="Wingdings" panose="05000000000000000000" pitchFamily="2" charset="2"/>
              <a:buChar char="§"/>
            </a:pPr>
            <a:r>
              <a:rPr lang="en-US" sz="2000" dirty="0">
                <a:latin typeface="Arial" panose="020B0604020202020204" pitchFamily="34" charset="0"/>
                <a:cs typeface="Arial" panose="020B0604020202020204" pitchFamily="34" charset="0"/>
              </a:rPr>
              <a:t>Total count: 320+</a:t>
            </a:r>
          </a:p>
          <a:p>
            <a:pPr>
              <a:spcBef>
                <a:spcPts val="0"/>
              </a:spcBef>
              <a:spcAft>
                <a:spcPts val="600"/>
              </a:spcAft>
              <a:buFont typeface="Wingdings" panose="05000000000000000000" pitchFamily="2" charset="2"/>
              <a:buChar char="§"/>
            </a:pPr>
            <a:r>
              <a:rPr lang="en-US" sz="2000" dirty="0">
                <a:latin typeface="Arial" panose="020B0604020202020204" pitchFamily="34" charset="0"/>
                <a:cs typeface="Arial" panose="020B0604020202020204" pitchFamily="34" charset="0"/>
              </a:rPr>
              <a:t>Provides variety of information</a:t>
            </a:r>
          </a:p>
          <a:p>
            <a:pPr>
              <a:spcBef>
                <a:spcPts val="0"/>
              </a:spcBef>
              <a:spcAft>
                <a:spcPts val="600"/>
              </a:spcAft>
              <a:buFont typeface="Wingdings" panose="05000000000000000000" pitchFamily="2" charset="2"/>
              <a:buChar char="§"/>
            </a:pPr>
            <a:r>
              <a:rPr lang="en-US" sz="2000" dirty="0">
                <a:latin typeface="Arial" panose="020B0604020202020204" pitchFamily="34" charset="0"/>
                <a:cs typeface="Arial" panose="020B0604020202020204" pitchFamily="34" charset="0"/>
              </a:rPr>
              <a:t>At entrances and on the concourse and platform level</a:t>
            </a:r>
          </a:p>
        </p:txBody>
      </p:sp>
      <p:sp>
        <p:nvSpPr>
          <p:cNvPr id="12" name="TextBox 11"/>
          <p:cNvSpPr txBox="1"/>
          <p:nvPr/>
        </p:nvSpPr>
        <p:spPr>
          <a:xfrm>
            <a:off x="5514109" y="6361826"/>
            <a:ext cx="2978041" cy="246221"/>
          </a:xfrm>
          <a:prstGeom prst="rect">
            <a:avLst/>
          </a:prstGeom>
          <a:noFill/>
        </p:spPr>
        <p:txBody>
          <a:bodyPr wrap="square" rtlCol="0">
            <a:spAutoFit/>
          </a:bodyPr>
          <a:lstStyle/>
          <a:p>
            <a:pPr algn="r"/>
            <a:r>
              <a:rPr lang="en-US" sz="1000" i="1" dirty="0"/>
              <a:t>Image credits: MARTA</a:t>
            </a:r>
          </a:p>
        </p:txBody>
      </p:sp>
    </p:spTree>
    <p:extLst>
      <p:ext uri="{BB962C8B-B14F-4D97-AF65-F5344CB8AC3E}">
        <p14:creationId xmlns:p14="http://schemas.microsoft.com/office/powerpoint/2010/main" val="27928336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1"/>
          <p:cNvSpPr>
            <a:spLocks noGrp="1"/>
          </p:cNvSpPr>
          <p:nvPr>
            <p:ph type="sldNum" sz="quarter" idx="10"/>
          </p:nvPr>
        </p:nvSpPr>
        <p:spPr bwMode="auto">
          <a:xfrm>
            <a:off x="4813300" y="6302375"/>
            <a:ext cx="508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A5365ECA-7EF3-4F44-BA74-747A8DF0C968}" type="slidenum">
              <a:rPr lang="en-US" altLang="en-US" smtClean="0">
                <a:solidFill>
                  <a:srgbClr val="898989"/>
                </a:solidFill>
                <a:latin typeface="Arial" charset="0"/>
                <a:cs typeface="Arial" charset="0"/>
              </a:rPr>
              <a:pPr eaLnBrk="1" hangingPunct="1"/>
              <a:t>29</a:t>
            </a:fld>
            <a:endParaRPr lang="en-US" altLang="en-US">
              <a:solidFill>
                <a:srgbClr val="898989"/>
              </a:solidFill>
              <a:latin typeface="Arial" charset="0"/>
              <a:cs typeface="Arial" charset="0"/>
            </a:endParaRPr>
          </a:p>
        </p:txBody>
      </p:sp>
      <p:sp>
        <p:nvSpPr>
          <p:cNvPr id="7171" name="TextBox 19"/>
          <p:cNvSpPr txBox="1">
            <a:spLocks noChangeArrowheads="1"/>
          </p:cNvSpPr>
          <p:nvPr/>
        </p:nvSpPr>
        <p:spPr bwMode="auto">
          <a:xfrm>
            <a:off x="342900" y="373063"/>
            <a:ext cx="84867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altLang="en-US" sz="2800" b="1" dirty="0">
                <a:solidFill>
                  <a:srgbClr val="000090"/>
                </a:solidFill>
                <a:latin typeface="Arial" charset="0"/>
                <a:cs typeface="Arial" charset="0"/>
              </a:rPr>
              <a:t>MARTA Today – Current Projects</a:t>
            </a:r>
          </a:p>
        </p:txBody>
      </p:sp>
      <p:sp>
        <p:nvSpPr>
          <p:cNvPr id="11" name="Rectangle 10"/>
          <p:cNvSpPr/>
          <p:nvPr/>
        </p:nvSpPr>
        <p:spPr>
          <a:xfrm>
            <a:off x="349240" y="1171092"/>
            <a:ext cx="3380092" cy="461665"/>
          </a:xfrm>
          <a:prstGeom prst="rect">
            <a:avLst/>
          </a:prstGeom>
        </p:spPr>
        <p:txBody>
          <a:bodyPr wrap="none">
            <a:spAutoFit/>
          </a:bodyPr>
          <a:lstStyle/>
          <a:p>
            <a:pPr marL="0" indent="0" eaLnBrk="1" hangingPunct="1">
              <a:defRPr/>
            </a:pPr>
            <a:r>
              <a:rPr lang="en-US" altLang="en-US" sz="2400" b="1" dirty="0">
                <a:latin typeface="Arial" panose="020B0604020202020204" pitchFamily="34" charset="0"/>
                <a:cs typeface="Arial" panose="020B0604020202020204" pitchFamily="34" charset="0"/>
              </a:rPr>
              <a:t>Audio Transformation</a:t>
            </a:r>
          </a:p>
        </p:txBody>
      </p:sp>
      <p:sp>
        <p:nvSpPr>
          <p:cNvPr id="13" name="Text Placeholder 4"/>
          <p:cNvSpPr txBox="1">
            <a:spLocks/>
          </p:cNvSpPr>
          <p:nvPr/>
        </p:nvSpPr>
        <p:spPr>
          <a:xfrm>
            <a:off x="4742788" y="1795311"/>
            <a:ext cx="4041775" cy="639762"/>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dirty="0"/>
          </a:p>
        </p:txBody>
      </p:sp>
      <p:pic>
        <p:nvPicPr>
          <p:cNvPr id="12" name="Picture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935408" y="2243181"/>
            <a:ext cx="2333135" cy="1851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p:cNvSpPr/>
          <p:nvPr/>
        </p:nvSpPr>
        <p:spPr>
          <a:xfrm>
            <a:off x="3662154" y="2249587"/>
            <a:ext cx="1739900" cy="1638910"/>
          </a:xfrm>
          <a:prstGeom prst="rect">
            <a:avLst/>
          </a:prstGeom>
          <a:noFill/>
        </p:spPr>
        <p:txBody>
          <a:bodyPr wrap="none" lIns="68580" tIns="34290" rIns="68580" bIns="34290">
            <a:spAutoFit/>
          </a:bodyPr>
          <a:lstStyle/>
          <a:p>
            <a:pPr algn="ctr"/>
            <a:r>
              <a:rPr lang="en-US" sz="26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Replace</a:t>
            </a:r>
          </a:p>
          <a:p>
            <a:pPr algn="ctr"/>
            <a:r>
              <a:rPr lang="en-US" sz="50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4,000</a:t>
            </a:r>
          </a:p>
          <a:p>
            <a:pPr algn="ctr"/>
            <a:r>
              <a:rPr lang="en-US" sz="26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speakers</a:t>
            </a:r>
          </a:p>
        </p:txBody>
      </p:sp>
      <p:sp>
        <p:nvSpPr>
          <p:cNvPr id="23" name="Rectangle 22"/>
          <p:cNvSpPr/>
          <p:nvPr/>
        </p:nvSpPr>
        <p:spPr>
          <a:xfrm>
            <a:off x="3543532" y="4331758"/>
            <a:ext cx="1977144" cy="1269578"/>
          </a:xfrm>
          <a:prstGeom prst="rect">
            <a:avLst/>
          </a:prstGeom>
          <a:noFill/>
        </p:spPr>
        <p:txBody>
          <a:bodyPr wrap="none" lIns="68580" tIns="34290" rIns="68580" bIns="34290">
            <a:spAutoFit/>
          </a:bodyPr>
          <a:lstStyle/>
          <a:p>
            <a:pPr algn="ctr"/>
            <a:r>
              <a:rPr lang="en-US" sz="26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Synchronize</a:t>
            </a:r>
          </a:p>
          <a:p>
            <a:pPr algn="ctr"/>
            <a:r>
              <a:rPr lang="en-US" sz="26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with</a:t>
            </a:r>
          </a:p>
          <a:p>
            <a:pPr algn="ctr"/>
            <a:r>
              <a:rPr lang="en-US" sz="26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signage</a:t>
            </a:r>
          </a:p>
        </p:txBody>
      </p:sp>
      <p:sp>
        <p:nvSpPr>
          <p:cNvPr id="24" name="Rectangle 23"/>
          <p:cNvSpPr/>
          <p:nvPr/>
        </p:nvSpPr>
        <p:spPr>
          <a:xfrm>
            <a:off x="6138121" y="4342773"/>
            <a:ext cx="2272931" cy="1269578"/>
          </a:xfrm>
          <a:prstGeom prst="rect">
            <a:avLst/>
          </a:prstGeom>
          <a:noFill/>
        </p:spPr>
        <p:txBody>
          <a:bodyPr wrap="none" lIns="68580" tIns="34290" rIns="68580" bIns="34290">
            <a:spAutoFit/>
          </a:bodyPr>
          <a:lstStyle/>
          <a:p>
            <a:pPr algn="ctr"/>
            <a:r>
              <a:rPr lang="en-US" sz="26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Ambient</a:t>
            </a:r>
          </a:p>
          <a:p>
            <a:pPr algn="ctr"/>
            <a:r>
              <a:rPr lang="en-US" sz="26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sensors to </a:t>
            </a:r>
          </a:p>
          <a:p>
            <a:pPr algn="ctr"/>
            <a:r>
              <a:rPr lang="en-US" sz="26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adjust volume</a:t>
            </a:r>
          </a:p>
        </p:txBody>
      </p:sp>
      <p:pic>
        <p:nvPicPr>
          <p:cNvPr id="25" name="Picture 24" descr="U:\bob\Marta\Site Surveys\Final Pictures\Brookhaven\Brookhaven Platform Speaker 1.JPG"/>
          <p:cNvPicPr/>
          <p:nvPr/>
        </p:nvPicPr>
        <p:blipFill>
          <a:blip r:embed="rId3" cstate="email">
            <a:extLst>
              <a:ext uri="{28A0092B-C50C-407E-A947-70E740481C1C}">
                <a14:useLocalDpi xmlns:a14="http://schemas.microsoft.com/office/drawing/2010/main"/>
              </a:ext>
            </a:extLst>
          </a:blip>
          <a:srcRect/>
          <a:stretch>
            <a:fillRect/>
          </a:stretch>
        </p:blipFill>
        <p:spPr bwMode="auto">
          <a:xfrm>
            <a:off x="935408" y="4285989"/>
            <a:ext cx="2333135" cy="1549430"/>
          </a:xfrm>
          <a:prstGeom prst="rect">
            <a:avLst/>
          </a:prstGeom>
          <a:noFill/>
          <a:ln>
            <a:noFill/>
          </a:ln>
        </p:spPr>
      </p:pic>
      <p:sp>
        <p:nvSpPr>
          <p:cNvPr id="26" name="Rectangle 25"/>
          <p:cNvSpPr/>
          <p:nvPr/>
        </p:nvSpPr>
        <p:spPr>
          <a:xfrm>
            <a:off x="6610041" y="2249587"/>
            <a:ext cx="1493037" cy="1638910"/>
          </a:xfrm>
          <a:prstGeom prst="rect">
            <a:avLst/>
          </a:prstGeom>
          <a:noFill/>
        </p:spPr>
        <p:txBody>
          <a:bodyPr wrap="none" lIns="68580" tIns="34290" rIns="68580" bIns="34290">
            <a:spAutoFit/>
          </a:bodyPr>
          <a:lstStyle/>
          <a:p>
            <a:pPr algn="ctr"/>
            <a:r>
              <a:rPr lang="en-US" sz="26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Add</a:t>
            </a:r>
          </a:p>
          <a:p>
            <a:pPr algn="ctr"/>
            <a:r>
              <a:rPr lang="en-US" sz="50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500</a:t>
            </a:r>
          </a:p>
          <a:p>
            <a:pPr algn="ctr"/>
            <a:r>
              <a:rPr lang="en-US" sz="26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speakers</a:t>
            </a:r>
          </a:p>
        </p:txBody>
      </p:sp>
      <p:sp>
        <p:nvSpPr>
          <p:cNvPr id="14" name="TextBox 13"/>
          <p:cNvSpPr txBox="1"/>
          <p:nvPr/>
        </p:nvSpPr>
        <p:spPr>
          <a:xfrm>
            <a:off x="5514109" y="6361826"/>
            <a:ext cx="2978041" cy="246221"/>
          </a:xfrm>
          <a:prstGeom prst="rect">
            <a:avLst/>
          </a:prstGeom>
          <a:noFill/>
        </p:spPr>
        <p:txBody>
          <a:bodyPr wrap="square" rtlCol="0">
            <a:spAutoFit/>
          </a:bodyPr>
          <a:lstStyle/>
          <a:p>
            <a:pPr algn="r"/>
            <a:r>
              <a:rPr lang="en-US" sz="1000" i="1" dirty="0"/>
              <a:t>Image credits: MARTA</a:t>
            </a:r>
          </a:p>
        </p:txBody>
      </p:sp>
    </p:spTree>
    <p:extLst>
      <p:ext uri="{BB962C8B-B14F-4D97-AF65-F5344CB8AC3E}">
        <p14:creationId xmlns:p14="http://schemas.microsoft.com/office/powerpoint/2010/main" val="34337034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1"/>
          <p:cNvSpPr>
            <a:spLocks noGrp="1"/>
          </p:cNvSpPr>
          <p:nvPr>
            <p:ph type="sldNum" sz="quarter" idx="10"/>
          </p:nvPr>
        </p:nvSpPr>
        <p:spPr bwMode="auto">
          <a:xfrm>
            <a:off x="4813300" y="6302375"/>
            <a:ext cx="508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A5365ECA-7EF3-4F44-BA74-747A8DF0C968}" type="slidenum">
              <a:rPr lang="en-US" altLang="en-US" smtClean="0">
                <a:solidFill>
                  <a:srgbClr val="898989"/>
                </a:solidFill>
                <a:latin typeface="Arial" charset="0"/>
                <a:cs typeface="Arial" charset="0"/>
              </a:rPr>
              <a:pPr eaLnBrk="1" hangingPunct="1"/>
              <a:t>3</a:t>
            </a:fld>
            <a:endParaRPr lang="en-US" altLang="en-US">
              <a:solidFill>
                <a:srgbClr val="898989"/>
              </a:solidFill>
              <a:latin typeface="Arial" charset="0"/>
              <a:cs typeface="Arial" charset="0"/>
            </a:endParaRPr>
          </a:p>
        </p:txBody>
      </p:sp>
      <p:sp>
        <p:nvSpPr>
          <p:cNvPr id="7171" name="TextBox 19"/>
          <p:cNvSpPr txBox="1">
            <a:spLocks noChangeArrowheads="1"/>
          </p:cNvSpPr>
          <p:nvPr/>
        </p:nvSpPr>
        <p:spPr bwMode="auto">
          <a:xfrm>
            <a:off x="342900" y="373063"/>
            <a:ext cx="84867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altLang="en-US" sz="2800" b="1" dirty="0">
                <a:solidFill>
                  <a:srgbClr val="000090"/>
                </a:solidFill>
                <a:latin typeface="Arial" charset="0"/>
                <a:cs typeface="Arial" charset="0"/>
              </a:rPr>
              <a:t>The Early Years</a:t>
            </a:r>
          </a:p>
        </p:txBody>
      </p:sp>
      <p:sp>
        <p:nvSpPr>
          <p:cNvPr id="5" name="TextBox 3"/>
          <p:cNvSpPr txBox="1">
            <a:spLocks noChangeArrowheads="1"/>
          </p:cNvSpPr>
          <p:nvPr/>
        </p:nvSpPr>
        <p:spPr bwMode="auto">
          <a:xfrm>
            <a:off x="342900" y="1581150"/>
            <a:ext cx="8486775" cy="404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marL="0" indent="0" eaLnBrk="1" hangingPunct="1">
              <a:spcAft>
                <a:spcPts val="600"/>
              </a:spcAft>
              <a:defRPr/>
            </a:pPr>
            <a:r>
              <a:rPr lang="en-US" altLang="en-US" sz="2200" b="1" dirty="0">
                <a:latin typeface="Arial" panose="020B0604020202020204" pitchFamily="34" charset="0"/>
                <a:cs typeface="Arial" panose="020B0604020202020204" pitchFamily="34" charset="0"/>
              </a:rPr>
              <a:t>1861	</a:t>
            </a:r>
            <a:r>
              <a:rPr lang="en-US" altLang="en-US" sz="2200" b="1" dirty="0">
                <a:solidFill>
                  <a:srgbClr val="000090"/>
                </a:solidFill>
                <a:latin typeface="Arial" panose="020B0604020202020204" pitchFamily="34" charset="0"/>
                <a:cs typeface="Arial" panose="020B0604020202020204" pitchFamily="34" charset="0"/>
              </a:rPr>
              <a:t>Atlanta Street Railway </a:t>
            </a:r>
            <a:r>
              <a:rPr lang="en-US" altLang="en-US" sz="2200" dirty="0">
                <a:latin typeface="Arial" panose="020B0604020202020204" pitchFamily="34" charset="0"/>
                <a:cs typeface="Arial" panose="020B0604020202020204" pitchFamily="34" charset="0"/>
              </a:rPr>
              <a:t>starts first mule-powered street 			railway.  Over a dozen street railways are </a:t>
            </a:r>
            <a:r>
              <a:rPr lang="en-US" altLang="en-US" sz="2200" dirty="0" err="1">
                <a:latin typeface="Arial" panose="020B0604020202020204" pitchFamily="34" charset="0"/>
                <a:cs typeface="Arial" panose="020B0604020202020204" pitchFamily="34" charset="0"/>
              </a:rPr>
              <a:t>incoroporated</a:t>
            </a:r>
            <a:r>
              <a:rPr lang="en-US" altLang="en-US" sz="2200" dirty="0">
                <a:latin typeface="Arial" panose="020B0604020202020204" pitchFamily="34" charset="0"/>
                <a:cs typeface="Arial" panose="020B0604020202020204" pitchFamily="34" charset="0"/>
              </a:rPr>
              <a:t> in 			the following 30 years.</a:t>
            </a:r>
          </a:p>
          <a:p>
            <a:pPr marL="0" indent="0" eaLnBrk="1" hangingPunct="1">
              <a:spcAft>
                <a:spcPts val="600"/>
              </a:spcAft>
              <a:defRPr/>
            </a:pPr>
            <a:r>
              <a:rPr lang="en-US" altLang="en-US" sz="2200" b="1" dirty="0">
                <a:latin typeface="Arial" panose="020B0604020202020204" pitchFamily="34" charset="0"/>
                <a:cs typeface="Arial" panose="020B0604020202020204" pitchFamily="34" charset="0"/>
              </a:rPr>
              <a:t>1889</a:t>
            </a:r>
            <a:r>
              <a:rPr lang="en-US" altLang="en-US" sz="2200" dirty="0">
                <a:latin typeface="Arial" panose="020B0604020202020204" pitchFamily="34" charset="0"/>
                <a:cs typeface="Arial" panose="020B0604020202020204" pitchFamily="34" charset="0"/>
              </a:rPr>
              <a:t>	</a:t>
            </a:r>
            <a:r>
              <a:rPr lang="en-US" altLang="en-US" sz="2200" b="1" dirty="0">
                <a:solidFill>
                  <a:srgbClr val="000090"/>
                </a:solidFill>
                <a:latin typeface="Arial" panose="020B0604020202020204" pitchFamily="34" charset="0"/>
                <a:cs typeface="Arial" panose="020B0604020202020204" pitchFamily="34" charset="0"/>
              </a:rPr>
              <a:t>Atlanta &amp; Edgewood Street Railroad Co</a:t>
            </a:r>
            <a:r>
              <a:rPr lang="en-US" altLang="en-US" sz="2200" dirty="0">
                <a:solidFill>
                  <a:srgbClr val="000090"/>
                </a:solidFill>
                <a:latin typeface="Arial" panose="020B0604020202020204" pitchFamily="34" charset="0"/>
                <a:cs typeface="Arial" panose="020B0604020202020204" pitchFamily="34" charset="0"/>
              </a:rPr>
              <a:t> </a:t>
            </a:r>
            <a:r>
              <a:rPr lang="en-US" altLang="en-US" sz="2200" dirty="0">
                <a:latin typeface="Arial" panose="020B0604020202020204" pitchFamily="34" charset="0"/>
                <a:cs typeface="Arial" panose="020B0604020202020204" pitchFamily="34" charset="0"/>
              </a:rPr>
              <a:t>begins 					operation of the city’s first electrified line.</a:t>
            </a:r>
          </a:p>
          <a:p>
            <a:pPr marL="0" indent="0" eaLnBrk="1" hangingPunct="1">
              <a:spcAft>
                <a:spcPts val="600"/>
              </a:spcAft>
              <a:defRPr/>
            </a:pPr>
            <a:r>
              <a:rPr lang="en-US" altLang="en-US" sz="2200" b="1" dirty="0">
                <a:latin typeface="Arial" panose="020B0604020202020204" pitchFamily="34" charset="0"/>
                <a:cs typeface="Arial" panose="020B0604020202020204" pitchFamily="34" charset="0"/>
              </a:rPr>
              <a:t>1890s	</a:t>
            </a:r>
            <a:r>
              <a:rPr lang="en-US" altLang="en-US" sz="2200" dirty="0">
                <a:latin typeface="Arial" panose="020B0604020202020204" pitchFamily="34" charset="0"/>
                <a:cs typeface="Arial" panose="020B0604020202020204" pitchFamily="34" charset="0"/>
              </a:rPr>
              <a:t>Major consolidation begins.  The </a:t>
            </a:r>
            <a:r>
              <a:rPr lang="en-US" altLang="en-US" sz="2200" b="1" dirty="0">
                <a:solidFill>
                  <a:srgbClr val="000090"/>
                </a:solidFill>
                <a:latin typeface="Arial" panose="020B0604020202020204" pitchFamily="34" charset="0"/>
                <a:cs typeface="Arial" panose="020B0604020202020204" pitchFamily="34" charset="0"/>
              </a:rPr>
              <a:t>Atlanta Consolidated 			Street Railway</a:t>
            </a:r>
            <a:r>
              <a:rPr lang="en-US" altLang="en-US" sz="2200" dirty="0">
                <a:latin typeface="Arial" panose="020B0604020202020204" pitchFamily="34" charset="0"/>
                <a:cs typeface="Arial" panose="020B0604020202020204" pitchFamily="34" charset="0"/>
              </a:rPr>
              <a:t> and </a:t>
            </a:r>
            <a:r>
              <a:rPr lang="en-US" altLang="en-US" sz="2200" b="1" dirty="0">
                <a:solidFill>
                  <a:srgbClr val="000090"/>
                </a:solidFill>
                <a:latin typeface="Arial" panose="020B0604020202020204" pitchFamily="34" charset="0"/>
                <a:cs typeface="Arial" panose="020B0604020202020204" pitchFamily="34" charset="0"/>
              </a:rPr>
              <a:t>Atlanta Rapid Transit Company</a:t>
            </a:r>
            <a:r>
              <a:rPr lang="en-US" altLang="en-US" sz="2200" dirty="0">
                <a:solidFill>
                  <a:srgbClr val="000090"/>
                </a:solidFill>
                <a:latin typeface="Arial" panose="020B0604020202020204" pitchFamily="34" charset="0"/>
                <a:cs typeface="Arial" panose="020B0604020202020204" pitchFamily="34" charset="0"/>
              </a:rPr>
              <a:t> </a:t>
            </a:r>
            <a:r>
              <a:rPr lang="en-US" altLang="en-US" sz="2200" dirty="0">
                <a:latin typeface="Arial" panose="020B0604020202020204" pitchFamily="34" charset="0"/>
                <a:cs typeface="Arial" panose="020B0604020202020204" pitchFamily="34" charset="0"/>
              </a:rPr>
              <a:t>				begin the “Second Battle of Atlanta.”</a:t>
            </a:r>
          </a:p>
          <a:p>
            <a:pPr marL="0" indent="0" eaLnBrk="1" hangingPunct="1">
              <a:spcAft>
                <a:spcPts val="600"/>
              </a:spcAft>
              <a:defRPr/>
            </a:pPr>
            <a:r>
              <a:rPr lang="en-US" altLang="en-US" sz="2200" b="1" dirty="0">
                <a:latin typeface="Arial" panose="020B0604020202020204" pitchFamily="34" charset="0"/>
                <a:cs typeface="Arial" panose="020B0604020202020204" pitchFamily="34" charset="0"/>
              </a:rPr>
              <a:t>1901	</a:t>
            </a:r>
            <a:r>
              <a:rPr lang="en-US" altLang="en-US" sz="2200" dirty="0">
                <a:latin typeface="Arial" panose="020B0604020202020204" pitchFamily="34" charset="0"/>
                <a:cs typeface="Arial" panose="020B0604020202020204" pitchFamily="34" charset="0"/>
              </a:rPr>
              <a:t>All streetcar operations are consolidated into the 					</a:t>
            </a:r>
            <a:r>
              <a:rPr lang="en-US" altLang="en-US" sz="2200" b="1" dirty="0">
                <a:solidFill>
                  <a:srgbClr val="000090"/>
                </a:solidFill>
                <a:latin typeface="Arial" panose="020B0604020202020204" pitchFamily="34" charset="0"/>
                <a:cs typeface="Arial" panose="020B0604020202020204" pitchFamily="34" charset="0"/>
              </a:rPr>
              <a:t>Georgia Railway &amp; Electric Company</a:t>
            </a:r>
            <a:r>
              <a:rPr lang="en-US" altLang="en-US" sz="2200" dirty="0">
                <a:solidFill>
                  <a:srgbClr val="000090"/>
                </a:solidFill>
                <a:latin typeface="Arial" panose="020B0604020202020204" pitchFamily="34" charset="0"/>
                <a:cs typeface="Arial" panose="020B0604020202020204" pitchFamily="34" charset="0"/>
              </a:rPr>
              <a:t> </a:t>
            </a:r>
            <a:r>
              <a:rPr lang="en-US" altLang="en-US" sz="2200" dirty="0">
                <a:latin typeface="Arial" panose="020B0604020202020204" pitchFamily="34" charset="0"/>
                <a:cs typeface="Arial" panose="020B0604020202020204" pitchFamily="34" charset="0"/>
              </a:rPr>
              <a:t>(today’s 					Georgia Power).</a:t>
            </a:r>
            <a:endParaRPr lang="en-US" altLang="en-US" sz="2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152544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1"/>
          <p:cNvSpPr>
            <a:spLocks noGrp="1"/>
          </p:cNvSpPr>
          <p:nvPr>
            <p:ph type="sldNum" sz="quarter" idx="10"/>
          </p:nvPr>
        </p:nvSpPr>
        <p:spPr bwMode="auto">
          <a:xfrm>
            <a:off x="4813300" y="6302375"/>
            <a:ext cx="508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A5365ECA-7EF3-4F44-BA74-747A8DF0C968}" type="slidenum">
              <a:rPr lang="en-US" altLang="en-US" smtClean="0">
                <a:solidFill>
                  <a:srgbClr val="898989"/>
                </a:solidFill>
                <a:latin typeface="Arial" charset="0"/>
                <a:cs typeface="Arial" charset="0"/>
              </a:rPr>
              <a:pPr eaLnBrk="1" hangingPunct="1"/>
              <a:t>30</a:t>
            </a:fld>
            <a:endParaRPr lang="en-US" altLang="en-US">
              <a:solidFill>
                <a:srgbClr val="898989"/>
              </a:solidFill>
              <a:latin typeface="Arial" charset="0"/>
              <a:cs typeface="Arial" charset="0"/>
            </a:endParaRPr>
          </a:p>
        </p:txBody>
      </p:sp>
      <p:sp>
        <p:nvSpPr>
          <p:cNvPr id="7171" name="TextBox 19"/>
          <p:cNvSpPr txBox="1">
            <a:spLocks noChangeArrowheads="1"/>
          </p:cNvSpPr>
          <p:nvPr/>
        </p:nvSpPr>
        <p:spPr bwMode="auto">
          <a:xfrm>
            <a:off x="342900" y="373063"/>
            <a:ext cx="84867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altLang="en-US" sz="2800" b="1" dirty="0">
                <a:solidFill>
                  <a:srgbClr val="000090"/>
                </a:solidFill>
                <a:latin typeface="Arial" charset="0"/>
                <a:cs typeface="Arial" charset="0"/>
              </a:rPr>
              <a:t>MARTA in the Future</a:t>
            </a:r>
          </a:p>
        </p:txBody>
      </p:sp>
      <p:sp>
        <p:nvSpPr>
          <p:cNvPr id="11" name="Rectangle 10"/>
          <p:cNvSpPr/>
          <p:nvPr/>
        </p:nvSpPr>
        <p:spPr>
          <a:xfrm>
            <a:off x="349240" y="1171092"/>
            <a:ext cx="3877023" cy="461665"/>
          </a:xfrm>
          <a:prstGeom prst="rect">
            <a:avLst/>
          </a:prstGeom>
        </p:spPr>
        <p:txBody>
          <a:bodyPr wrap="none">
            <a:spAutoFit/>
          </a:bodyPr>
          <a:lstStyle/>
          <a:p>
            <a:pPr marL="0" indent="0" eaLnBrk="1" hangingPunct="1">
              <a:defRPr/>
            </a:pPr>
            <a:r>
              <a:rPr lang="en-US" altLang="en-US" sz="2400" b="1" dirty="0">
                <a:latin typeface="Arial" panose="020B0604020202020204" pitchFamily="34" charset="0"/>
                <a:cs typeface="Arial" panose="020B0604020202020204" pitchFamily="34" charset="0"/>
              </a:rPr>
              <a:t>I-20 East Transit Initiative</a:t>
            </a:r>
          </a:p>
        </p:txBody>
      </p:sp>
      <p:sp>
        <p:nvSpPr>
          <p:cNvPr id="12" name="TextBox 3"/>
          <p:cNvSpPr txBox="1">
            <a:spLocks noChangeArrowheads="1"/>
          </p:cNvSpPr>
          <p:nvPr/>
        </p:nvSpPr>
        <p:spPr bwMode="auto">
          <a:xfrm>
            <a:off x="357191" y="1798433"/>
            <a:ext cx="4237958" cy="2785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marL="342900" indent="-342900" eaLnBrk="1" hangingPunct="1">
              <a:spcAft>
                <a:spcPts val="600"/>
              </a:spcAft>
              <a:buFont typeface="Wingdings" panose="05000000000000000000" pitchFamily="2" charset="2"/>
              <a:buChar char="§"/>
              <a:defRPr/>
            </a:pPr>
            <a:r>
              <a:rPr lang="en-US" altLang="en-US" sz="2000" dirty="0">
                <a:latin typeface="Arial" panose="020B0604020202020204" pitchFamily="34" charset="0"/>
                <a:cs typeface="Arial" panose="020B0604020202020204" pitchFamily="34" charset="0"/>
              </a:rPr>
              <a:t>Provides direct link from south DeKalb County to downtown Atlanta</a:t>
            </a:r>
          </a:p>
          <a:p>
            <a:pPr marL="342900" indent="-342900" eaLnBrk="1" hangingPunct="1">
              <a:spcAft>
                <a:spcPts val="600"/>
              </a:spcAft>
              <a:buFont typeface="Wingdings" panose="05000000000000000000" pitchFamily="2" charset="2"/>
              <a:buChar char="§"/>
              <a:defRPr/>
            </a:pPr>
            <a:r>
              <a:rPr lang="en-US" altLang="en-US" sz="2000" dirty="0">
                <a:latin typeface="Arial" panose="020B0604020202020204" pitchFamily="34" charset="0"/>
                <a:cs typeface="Arial" panose="020B0604020202020204" pitchFamily="34" charset="0"/>
              </a:rPr>
              <a:t>Two projects:</a:t>
            </a:r>
          </a:p>
          <a:p>
            <a:pPr marL="914400" lvl="1" indent="-457200" eaLnBrk="1" hangingPunct="1">
              <a:spcAft>
                <a:spcPts val="600"/>
              </a:spcAft>
              <a:buFont typeface="+mj-lt"/>
              <a:buAutoNum type="arabicPeriod"/>
              <a:defRPr/>
            </a:pPr>
            <a:r>
              <a:rPr lang="en-US" altLang="en-US" sz="2000" dirty="0">
                <a:latin typeface="Arial" panose="020B0604020202020204" pitchFamily="34" charset="0"/>
                <a:cs typeface="Arial" panose="020B0604020202020204" pitchFamily="34" charset="0"/>
              </a:rPr>
              <a:t>Bus rapid transit from Five Points to Wesley Chapel</a:t>
            </a:r>
          </a:p>
          <a:p>
            <a:pPr marL="914400" lvl="1" indent="-457200" eaLnBrk="1" hangingPunct="1">
              <a:spcAft>
                <a:spcPts val="600"/>
              </a:spcAft>
              <a:buFont typeface="+mj-lt"/>
              <a:buAutoNum type="arabicPeriod"/>
              <a:defRPr/>
            </a:pPr>
            <a:r>
              <a:rPr lang="en-US" altLang="en-US" sz="2000" dirty="0">
                <a:latin typeface="Arial" panose="020B0604020202020204" pitchFamily="34" charset="0"/>
                <a:cs typeface="Arial" panose="020B0604020202020204" pitchFamily="34" charset="0"/>
              </a:rPr>
              <a:t>Heavy rail extension to Mall at </a:t>
            </a:r>
            <a:r>
              <a:rPr lang="en-US" altLang="en-US" sz="2000" dirty="0" err="1">
                <a:latin typeface="Arial" panose="020B0604020202020204" pitchFamily="34" charset="0"/>
                <a:cs typeface="Arial" panose="020B0604020202020204" pitchFamily="34" charset="0"/>
              </a:rPr>
              <a:t>Stonecrest</a:t>
            </a:r>
            <a:endParaRPr lang="en-US" altLang="en-US" sz="200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55060" y="3759199"/>
            <a:ext cx="3749101" cy="2120739"/>
          </a:xfrm>
          <a:prstGeom prst="rect">
            <a:avLst/>
          </a:prstGeom>
          <a:ln>
            <a:solidFill>
              <a:schemeClr val="tx1">
                <a:lumMod val="50000"/>
                <a:lumOff val="50000"/>
              </a:schemeClr>
            </a:solidFill>
          </a:ln>
        </p:spPr>
      </p:pic>
      <p:pic>
        <p:nvPicPr>
          <p:cNvPr id="3" name="Picture 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955060" y="1865745"/>
            <a:ext cx="3749102" cy="1768066"/>
          </a:xfrm>
          <a:prstGeom prst="rect">
            <a:avLst/>
          </a:prstGeom>
          <a:ln>
            <a:solidFill>
              <a:schemeClr val="tx1">
                <a:lumMod val="50000"/>
                <a:lumOff val="50000"/>
              </a:schemeClr>
            </a:solidFill>
          </a:ln>
        </p:spPr>
      </p:pic>
      <p:sp>
        <p:nvSpPr>
          <p:cNvPr id="5" name="TextBox 4"/>
          <p:cNvSpPr txBox="1"/>
          <p:nvPr/>
        </p:nvSpPr>
        <p:spPr>
          <a:xfrm>
            <a:off x="6825674" y="1865745"/>
            <a:ext cx="1878488" cy="276999"/>
          </a:xfrm>
          <a:prstGeom prst="rect">
            <a:avLst/>
          </a:prstGeom>
          <a:noFill/>
        </p:spPr>
        <p:txBody>
          <a:bodyPr wrap="square" rtlCol="0">
            <a:spAutoFit/>
          </a:bodyPr>
          <a:lstStyle/>
          <a:p>
            <a:pPr algn="r"/>
            <a:r>
              <a:rPr lang="en-US" sz="1200" b="1" dirty="0">
                <a:solidFill>
                  <a:srgbClr val="0D6FB0"/>
                </a:solidFill>
                <a:latin typeface="Segoe UI" panose="020B0502040204020203" pitchFamily="34" charset="0"/>
                <a:ea typeface="Segoe UI" panose="020B0502040204020203" pitchFamily="34" charset="0"/>
                <a:cs typeface="Segoe UI" panose="020B0502040204020203" pitchFamily="34" charset="0"/>
              </a:rPr>
              <a:t>Bus Rapid Transit</a:t>
            </a:r>
          </a:p>
        </p:txBody>
      </p:sp>
      <p:sp>
        <p:nvSpPr>
          <p:cNvPr id="13" name="TextBox 12"/>
          <p:cNvSpPr txBox="1"/>
          <p:nvPr/>
        </p:nvSpPr>
        <p:spPr>
          <a:xfrm>
            <a:off x="6825674" y="3759199"/>
            <a:ext cx="1878488" cy="276999"/>
          </a:xfrm>
          <a:prstGeom prst="rect">
            <a:avLst/>
          </a:prstGeom>
          <a:noFill/>
        </p:spPr>
        <p:txBody>
          <a:bodyPr wrap="square" rtlCol="0">
            <a:spAutoFit/>
          </a:bodyPr>
          <a:lstStyle/>
          <a:p>
            <a:pPr algn="r"/>
            <a:r>
              <a:rPr lang="en-US" sz="1200" b="1" dirty="0">
                <a:solidFill>
                  <a:srgbClr val="644DA0"/>
                </a:solidFill>
                <a:latin typeface="Segoe UI" panose="020B0502040204020203" pitchFamily="34" charset="0"/>
                <a:ea typeface="Segoe UI" panose="020B0502040204020203" pitchFamily="34" charset="0"/>
                <a:cs typeface="Segoe UI" panose="020B0502040204020203" pitchFamily="34" charset="0"/>
              </a:rPr>
              <a:t>Heavy Rail</a:t>
            </a:r>
          </a:p>
        </p:txBody>
      </p:sp>
      <p:sp>
        <p:nvSpPr>
          <p:cNvPr id="14" name="TextBox 13"/>
          <p:cNvSpPr txBox="1"/>
          <p:nvPr/>
        </p:nvSpPr>
        <p:spPr>
          <a:xfrm>
            <a:off x="5514109" y="6361826"/>
            <a:ext cx="2978041" cy="246221"/>
          </a:xfrm>
          <a:prstGeom prst="rect">
            <a:avLst/>
          </a:prstGeom>
          <a:noFill/>
        </p:spPr>
        <p:txBody>
          <a:bodyPr wrap="square" rtlCol="0">
            <a:spAutoFit/>
          </a:bodyPr>
          <a:lstStyle/>
          <a:p>
            <a:pPr algn="r"/>
            <a:r>
              <a:rPr lang="en-US" sz="1000" i="1" dirty="0"/>
              <a:t>Image credits: MARTA Planning</a:t>
            </a:r>
          </a:p>
        </p:txBody>
      </p:sp>
    </p:spTree>
    <p:extLst>
      <p:ext uri="{BB962C8B-B14F-4D97-AF65-F5344CB8AC3E}">
        <p14:creationId xmlns:p14="http://schemas.microsoft.com/office/powerpoint/2010/main" val="38942504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1"/>
          <p:cNvSpPr>
            <a:spLocks noGrp="1"/>
          </p:cNvSpPr>
          <p:nvPr>
            <p:ph type="sldNum" sz="quarter" idx="10"/>
          </p:nvPr>
        </p:nvSpPr>
        <p:spPr bwMode="auto">
          <a:xfrm>
            <a:off x="4813300" y="6302375"/>
            <a:ext cx="508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A5365ECA-7EF3-4F44-BA74-747A8DF0C968}" type="slidenum">
              <a:rPr lang="en-US" altLang="en-US" smtClean="0">
                <a:solidFill>
                  <a:srgbClr val="898989"/>
                </a:solidFill>
                <a:latin typeface="Arial" charset="0"/>
                <a:cs typeface="Arial" charset="0"/>
              </a:rPr>
              <a:pPr eaLnBrk="1" hangingPunct="1"/>
              <a:t>31</a:t>
            </a:fld>
            <a:endParaRPr lang="en-US" altLang="en-US">
              <a:solidFill>
                <a:srgbClr val="898989"/>
              </a:solidFill>
              <a:latin typeface="Arial" charset="0"/>
              <a:cs typeface="Arial" charset="0"/>
            </a:endParaRPr>
          </a:p>
        </p:txBody>
      </p:sp>
      <p:sp>
        <p:nvSpPr>
          <p:cNvPr id="7171" name="TextBox 19"/>
          <p:cNvSpPr txBox="1">
            <a:spLocks noChangeArrowheads="1"/>
          </p:cNvSpPr>
          <p:nvPr/>
        </p:nvSpPr>
        <p:spPr bwMode="auto">
          <a:xfrm>
            <a:off x="342900" y="373063"/>
            <a:ext cx="84867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altLang="en-US" sz="2800" b="1" dirty="0">
                <a:solidFill>
                  <a:srgbClr val="000090"/>
                </a:solidFill>
                <a:latin typeface="Arial" charset="0"/>
                <a:cs typeface="Arial" charset="0"/>
              </a:rPr>
              <a:t>MARTA in the Future</a:t>
            </a:r>
          </a:p>
        </p:txBody>
      </p:sp>
      <p:sp>
        <p:nvSpPr>
          <p:cNvPr id="11" name="Rectangle 10"/>
          <p:cNvSpPr/>
          <p:nvPr/>
        </p:nvSpPr>
        <p:spPr>
          <a:xfrm>
            <a:off x="349240" y="1171092"/>
            <a:ext cx="3660426" cy="461665"/>
          </a:xfrm>
          <a:prstGeom prst="rect">
            <a:avLst/>
          </a:prstGeom>
        </p:spPr>
        <p:txBody>
          <a:bodyPr wrap="none">
            <a:spAutoFit/>
          </a:bodyPr>
          <a:lstStyle/>
          <a:p>
            <a:pPr marL="0" indent="0" eaLnBrk="1" hangingPunct="1">
              <a:defRPr/>
            </a:pPr>
            <a:r>
              <a:rPr lang="en-US" altLang="en-US" sz="2400" b="1" dirty="0">
                <a:latin typeface="Arial" panose="020B0604020202020204" pitchFamily="34" charset="0"/>
                <a:cs typeface="Arial" panose="020B0604020202020204" pitchFamily="34" charset="0"/>
              </a:rPr>
              <a:t>GA 400 Transit Initiative</a:t>
            </a:r>
          </a:p>
        </p:txBody>
      </p:sp>
      <p:sp>
        <p:nvSpPr>
          <p:cNvPr id="12" name="TextBox 3"/>
          <p:cNvSpPr txBox="1">
            <a:spLocks noChangeArrowheads="1"/>
          </p:cNvSpPr>
          <p:nvPr/>
        </p:nvSpPr>
        <p:spPr bwMode="auto">
          <a:xfrm>
            <a:off x="357191" y="1798433"/>
            <a:ext cx="4237958" cy="24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marL="457200" indent="-457200" eaLnBrk="1" hangingPunct="1">
              <a:spcAft>
                <a:spcPts val="600"/>
              </a:spcAft>
              <a:buFont typeface="Wingdings" panose="05000000000000000000" pitchFamily="2" charset="2"/>
              <a:buChar char="§"/>
              <a:defRPr/>
            </a:pPr>
            <a:r>
              <a:rPr lang="en-US" altLang="en-US" sz="2000" dirty="0">
                <a:latin typeface="Arial" panose="020B0604020202020204" pitchFamily="34" charset="0"/>
                <a:cs typeface="Arial" panose="020B0604020202020204" pitchFamily="34" charset="0"/>
              </a:rPr>
              <a:t>Expanded high-capacity service along GA-400 into North Fulton County to Windward Parkway in Alpharetta</a:t>
            </a:r>
          </a:p>
          <a:p>
            <a:pPr marL="457200" indent="-457200" eaLnBrk="1" hangingPunct="1">
              <a:spcAft>
                <a:spcPts val="600"/>
              </a:spcAft>
              <a:buFont typeface="Wingdings" panose="05000000000000000000" pitchFamily="2" charset="2"/>
              <a:buChar char="§"/>
              <a:defRPr/>
            </a:pPr>
            <a:r>
              <a:rPr lang="en-US" altLang="en-US" sz="2000" dirty="0">
                <a:latin typeface="Arial" panose="020B0604020202020204" pitchFamily="34" charset="0"/>
                <a:cs typeface="Arial" panose="020B0604020202020204" pitchFamily="34" charset="0"/>
              </a:rPr>
              <a:t>Considering heavy rail, bus rapid transit</a:t>
            </a:r>
          </a:p>
          <a:p>
            <a:pPr marL="457200" indent="-457200" eaLnBrk="1" hangingPunct="1">
              <a:spcAft>
                <a:spcPts val="600"/>
              </a:spcAft>
              <a:buFont typeface="Wingdings" panose="05000000000000000000" pitchFamily="2" charset="2"/>
              <a:buChar char="§"/>
              <a:defRPr/>
            </a:pPr>
            <a:r>
              <a:rPr lang="en-US" altLang="en-US" sz="2000" dirty="0">
                <a:latin typeface="Arial" panose="020B0604020202020204" pitchFamily="34" charset="0"/>
                <a:cs typeface="Arial" panose="020B0604020202020204" pitchFamily="34" charset="0"/>
              </a:rPr>
              <a:t>5 new stations</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94036" y="1632758"/>
            <a:ext cx="3435639" cy="4478894"/>
          </a:xfrm>
          <a:prstGeom prst="rect">
            <a:avLst/>
          </a:prstGeom>
        </p:spPr>
      </p:pic>
      <p:sp>
        <p:nvSpPr>
          <p:cNvPr id="10" name="TextBox 9"/>
          <p:cNvSpPr txBox="1"/>
          <p:nvPr/>
        </p:nvSpPr>
        <p:spPr>
          <a:xfrm>
            <a:off x="5514109" y="6361826"/>
            <a:ext cx="2978041" cy="246221"/>
          </a:xfrm>
          <a:prstGeom prst="rect">
            <a:avLst/>
          </a:prstGeom>
          <a:noFill/>
        </p:spPr>
        <p:txBody>
          <a:bodyPr wrap="square" rtlCol="0">
            <a:spAutoFit/>
          </a:bodyPr>
          <a:lstStyle/>
          <a:p>
            <a:pPr algn="r"/>
            <a:r>
              <a:rPr lang="en-US" sz="1000" i="1" dirty="0"/>
              <a:t>Image credits: MARTA Planning</a:t>
            </a:r>
          </a:p>
        </p:txBody>
      </p:sp>
    </p:spTree>
    <p:extLst>
      <p:ext uri="{BB962C8B-B14F-4D97-AF65-F5344CB8AC3E}">
        <p14:creationId xmlns:p14="http://schemas.microsoft.com/office/powerpoint/2010/main" val="9668193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1"/>
          <p:cNvSpPr>
            <a:spLocks noGrp="1"/>
          </p:cNvSpPr>
          <p:nvPr>
            <p:ph type="sldNum" sz="quarter" idx="10"/>
          </p:nvPr>
        </p:nvSpPr>
        <p:spPr bwMode="auto">
          <a:xfrm>
            <a:off x="4813300" y="6302375"/>
            <a:ext cx="508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A5365ECA-7EF3-4F44-BA74-747A8DF0C968}" type="slidenum">
              <a:rPr lang="en-US" altLang="en-US" smtClean="0">
                <a:solidFill>
                  <a:srgbClr val="898989"/>
                </a:solidFill>
                <a:latin typeface="Arial" charset="0"/>
                <a:cs typeface="Arial" charset="0"/>
              </a:rPr>
              <a:pPr eaLnBrk="1" hangingPunct="1"/>
              <a:t>32</a:t>
            </a:fld>
            <a:endParaRPr lang="en-US" altLang="en-US">
              <a:solidFill>
                <a:srgbClr val="898989"/>
              </a:solidFill>
              <a:latin typeface="Arial" charset="0"/>
              <a:cs typeface="Arial" charset="0"/>
            </a:endParaRPr>
          </a:p>
        </p:txBody>
      </p:sp>
      <p:sp>
        <p:nvSpPr>
          <p:cNvPr id="7171" name="TextBox 19"/>
          <p:cNvSpPr txBox="1">
            <a:spLocks noChangeArrowheads="1"/>
          </p:cNvSpPr>
          <p:nvPr/>
        </p:nvSpPr>
        <p:spPr bwMode="auto">
          <a:xfrm>
            <a:off x="342900" y="373063"/>
            <a:ext cx="84867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altLang="en-US" sz="2800" b="1" dirty="0">
                <a:solidFill>
                  <a:srgbClr val="000090"/>
                </a:solidFill>
                <a:latin typeface="Arial" charset="0"/>
                <a:cs typeface="Arial" charset="0"/>
              </a:rPr>
              <a:t>MARTA in the Future</a:t>
            </a:r>
          </a:p>
        </p:txBody>
      </p:sp>
      <p:sp>
        <p:nvSpPr>
          <p:cNvPr id="11" name="Rectangle 10"/>
          <p:cNvSpPr/>
          <p:nvPr/>
        </p:nvSpPr>
        <p:spPr>
          <a:xfrm>
            <a:off x="349240" y="1171092"/>
            <a:ext cx="4899739" cy="461665"/>
          </a:xfrm>
          <a:prstGeom prst="rect">
            <a:avLst/>
          </a:prstGeom>
        </p:spPr>
        <p:txBody>
          <a:bodyPr wrap="none">
            <a:spAutoFit/>
          </a:bodyPr>
          <a:lstStyle/>
          <a:p>
            <a:pPr marL="0" indent="0" eaLnBrk="1" hangingPunct="1">
              <a:defRPr/>
            </a:pPr>
            <a:r>
              <a:rPr lang="en-US" altLang="en-US" sz="2400" b="1" dirty="0">
                <a:latin typeface="Arial" panose="020B0604020202020204" pitchFamily="34" charset="0"/>
                <a:cs typeface="Arial" panose="020B0604020202020204" pitchFamily="34" charset="0"/>
              </a:rPr>
              <a:t>Clifton Corridor Transit Initiative</a:t>
            </a:r>
          </a:p>
        </p:txBody>
      </p:sp>
      <p:sp>
        <p:nvSpPr>
          <p:cNvPr id="12" name="TextBox 3"/>
          <p:cNvSpPr txBox="1">
            <a:spLocks noChangeArrowheads="1"/>
          </p:cNvSpPr>
          <p:nvPr/>
        </p:nvSpPr>
        <p:spPr bwMode="auto">
          <a:xfrm>
            <a:off x="357191" y="1798433"/>
            <a:ext cx="51015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marL="457200" indent="-457200" eaLnBrk="1" hangingPunct="1">
              <a:spcAft>
                <a:spcPts val="600"/>
              </a:spcAft>
              <a:buFont typeface="Wingdings" panose="05000000000000000000" pitchFamily="2" charset="2"/>
              <a:buChar char="§"/>
              <a:defRPr/>
            </a:pPr>
            <a:r>
              <a:rPr lang="en-US" altLang="en-US" sz="2000" dirty="0">
                <a:latin typeface="Arial" panose="020B0604020202020204" pitchFamily="34" charset="0"/>
                <a:cs typeface="Arial" panose="020B0604020202020204" pitchFamily="34" charset="0"/>
              </a:rPr>
              <a:t>Provides new light rail service to Clifton Corridor from Lindbergh Center to Avondale</a:t>
            </a:r>
          </a:p>
          <a:p>
            <a:pPr marL="457200" indent="-457200" eaLnBrk="1" hangingPunct="1">
              <a:spcAft>
                <a:spcPts val="600"/>
              </a:spcAft>
              <a:buFont typeface="Wingdings" panose="05000000000000000000" pitchFamily="2" charset="2"/>
              <a:buChar char="§"/>
              <a:defRPr/>
            </a:pPr>
            <a:r>
              <a:rPr lang="en-US" altLang="en-US" sz="2000" dirty="0">
                <a:latin typeface="Arial" panose="020B0604020202020204" pitchFamily="34" charset="0"/>
                <a:cs typeface="Arial" panose="020B0604020202020204" pitchFamily="34" charset="0"/>
              </a:rPr>
              <a:t>Emory University and related hospitals, Centers for Disease Control</a:t>
            </a:r>
          </a:p>
          <a:p>
            <a:pPr marL="457200" indent="-457200" eaLnBrk="1" hangingPunct="1">
              <a:spcAft>
                <a:spcPts val="600"/>
              </a:spcAft>
              <a:buFont typeface="Wingdings" panose="05000000000000000000" pitchFamily="2" charset="2"/>
              <a:buChar char="§"/>
              <a:defRPr/>
            </a:pPr>
            <a:r>
              <a:rPr lang="en-US" altLang="en-US" sz="2000" dirty="0">
                <a:latin typeface="Arial" panose="020B0604020202020204" pitchFamily="34" charset="0"/>
                <a:cs typeface="Arial" panose="020B0604020202020204" pitchFamily="34" charset="0"/>
              </a:rPr>
              <a:t>New high-capacity transit option for an area without nearby freeway or MARTA rail access</a:t>
            </a:r>
          </a:p>
          <a:p>
            <a:pPr marL="457200" indent="-457200" eaLnBrk="1" hangingPunct="1">
              <a:spcAft>
                <a:spcPts val="600"/>
              </a:spcAft>
              <a:buFont typeface="Wingdings" panose="05000000000000000000" pitchFamily="2" charset="2"/>
              <a:buChar char="§"/>
              <a:defRPr/>
            </a:pPr>
            <a:r>
              <a:rPr lang="en-US" altLang="en-US" sz="2000" dirty="0">
                <a:latin typeface="Arial" panose="020B0604020202020204" pitchFamily="34" charset="0"/>
                <a:cs typeface="Arial" panose="020B0604020202020204" pitchFamily="34" charset="0"/>
              </a:rPr>
              <a:t>Several alternatives are under consideration</a:t>
            </a:r>
          </a:p>
          <a:p>
            <a:pPr marL="457200" indent="-457200" eaLnBrk="1" hangingPunct="1">
              <a:spcAft>
                <a:spcPts val="600"/>
              </a:spcAft>
              <a:buFont typeface="Wingdings" panose="05000000000000000000" pitchFamily="2" charset="2"/>
              <a:buChar char="§"/>
              <a:defRPr/>
            </a:pPr>
            <a:endParaRPr lang="en-US" altLang="en-US" sz="200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64238" y="1261106"/>
            <a:ext cx="3165437" cy="2441058"/>
          </a:xfrm>
          <a:prstGeom prst="rect">
            <a:avLst/>
          </a:prstGeom>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664238" y="3733069"/>
            <a:ext cx="3165437" cy="2444366"/>
          </a:xfrm>
          <a:prstGeom prst="rect">
            <a:avLst/>
          </a:prstGeom>
        </p:spPr>
      </p:pic>
      <p:sp>
        <p:nvSpPr>
          <p:cNvPr id="10" name="TextBox 9"/>
          <p:cNvSpPr txBox="1"/>
          <p:nvPr/>
        </p:nvSpPr>
        <p:spPr>
          <a:xfrm>
            <a:off x="5514109" y="6361826"/>
            <a:ext cx="2978041" cy="246221"/>
          </a:xfrm>
          <a:prstGeom prst="rect">
            <a:avLst/>
          </a:prstGeom>
          <a:noFill/>
        </p:spPr>
        <p:txBody>
          <a:bodyPr wrap="square" rtlCol="0">
            <a:spAutoFit/>
          </a:bodyPr>
          <a:lstStyle/>
          <a:p>
            <a:pPr algn="r"/>
            <a:r>
              <a:rPr lang="en-US" sz="1000" i="1" dirty="0"/>
              <a:t>Image credits: MARTA Planning</a:t>
            </a:r>
          </a:p>
        </p:txBody>
      </p:sp>
    </p:spTree>
    <p:extLst>
      <p:ext uri="{BB962C8B-B14F-4D97-AF65-F5344CB8AC3E}">
        <p14:creationId xmlns:p14="http://schemas.microsoft.com/office/powerpoint/2010/main" val="30274954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1"/>
          <p:cNvSpPr>
            <a:spLocks noGrp="1"/>
          </p:cNvSpPr>
          <p:nvPr>
            <p:ph type="sldNum" sz="quarter" idx="10"/>
          </p:nvPr>
        </p:nvSpPr>
        <p:spPr bwMode="auto">
          <a:xfrm>
            <a:off x="4813300" y="6302375"/>
            <a:ext cx="508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A5365ECA-7EF3-4F44-BA74-747A8DF0C968}" type="slidenum">
              <a:rPr lang="en-US" altLang="en-US" smtClean="0">
                <a:solidFill>
                  <a:srgbClr val="898989"/>
                </a:solidFill>
                <a:latin typeface="Arial" charset="0"/>
                <a:cs typeface="Arial" charset="0"/>
              </a:rPr>
              <a:pPr eaLnBrk="1" hangingPunct="1"/>
              <a:t>33</a:t>
            </a:fld>
            <a:endParaRPr lang="en-US" altLang="en-US">
              <a:solidFill>
                <a:srgbClr val="898989"/>
              </a:solidFill>
              <a:latin typeface="Arial" charset="0"/>
              <a:cs typeface="Arial" charset="0"/>
            </a:endParaRPr>
          </a:p>
        </p:txBody>
      </p:sp>
      <p:sp>
        <p:nvSpPr>
          <p:cNvPr id="7171" name="TextBox 19"/>
          <p:cNvSpPr txBox="1">
            <a:spLocks noChangeArrowheads="1"/>
          </p:cNvSpPr>
          <p:nvPr/>
        </p:nvSpPr>
        <p:spPr bwMode="auto">
          <a:xfrm>
            <a:off x="342900" y="373063"/>
            <a:ext cx="84867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altLang="en-US" sz="2800" b="1" dirty="0">
                <a:solidFill>
                  <a:srgbClr val="000090"/>
                </a:solidFill>
                <a:latin typeface="Arial" charset="0"/>
                <a:cs typeface="Arial" charset="0"/>
              </a:rPr>
              <a:t>MARTA in the Future</a:t>
            </a:r>
          </a:p>
        </p:txBody>
      </p:sp>
      <p:sp>
        <p:nvSpPr>
          <p:cNvPr id="11" name="Rectangle 10"/>
          <p:cNvSpPr/>
          <p:nvPr/>
        </p:nvSpPr>
        <p:spPr>
          <a:xfrm>
            <a:off x="349240" y="1171092"/>
            <a:ext cx="4883709" cy="461665"/>
          </a:xfrm>
          <a:prstGeom prst="rect">
            <a:avLst/>
          </a:prstGeom>
        </p:spPr>
        <p:txBody>
          <a:bodyPr wrap="none">
            <a:spAutoFit/>
          </a:bodyPr>
          <a:lstStyle/>
          <a:p>
            <a:pPr marL="0" indent="0" eaLnBrk="1" hangingPunct="1">
              <a:defRPr/>
            </a:pPr>
            <a:r>
              <a:rPr lang="en-US" altLang="en-US" sz="2400" b="1" dirty="0">
                <a:latin typeface="Arial" panose="020B0604020202020204" pitchFamily="34" charset="0"/>
                <a:cs typeface="Arial" panose="020B0604020202020204" pitchFamily="34" charset="0"/>
              </a:rPr>
              <a:t>Clayton County Transit Initiative</a:t>
            </a:r>
          </a:p>
        </p:txBody>
      </p:sp>
      <p:sp>
        <p:nvSpPr>
          <p:cNvPr id="12" name="TextBox 3"/>
          <p:cNvSpPr txBox="1">
            <a:spLocks noChangeArrowheads="1"/>
          </p:cNvSpPr>
          <p:nvPr/>
        </p:nvSpPr>
        <p:spPr bwMode="auto">
          <a:xfrm>
            <a:off x="357191" y="1798433"/>
            <a:ext cx="4319584" cy="2816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marL="457200" indent="-457200" eaLnBrk="1" hangingPunct="1">
              <a:spcAft>
                <a:spcPts val="600"/>
              </a:spcAft>
              <a:buFont typeface="Wingdings" panose="05000000000000000000" pitchFamily="2" charset="2"/>
              <a:buChar char="§"/>
              <a:defRPr/>
            </a:pPr>
            <a:r>
              <a:rPr lang="en-US" altLang="en-US" dirty="0">
                <a:latin typeface="Arial" panose="020B0604020202020204" pitchFamily="34" charset="0"/>
                <a:cs typeface="Arial" panose="020B0604020202020204" pitchFamily="34" charset="0"/>
              </a:rPr>
              <a:t>Study initiated after Clayton County joined MARTA in 2014</a:t>
            </a:r>
          </a:p>
          <a:p>
            <a:pPr marL="457200" indent="-457200" eaLnBrk="1" hangingPunct="1">
              <a:spcAft>
                <a:spcPts val="600"/>
              </a:spcAft>
              <a:buFont typeface="Wingdings" panose="05000000000000000000" pitchFamily="2" charset="2"/>
              <a:buChar char="§"/>
              <a:defRPr/>
            </a:pPr>
            <a:r>
              <a:rPr lang="en-US" altLang="en-US" dirty="0">
                <a:latin typeface="Arial" panose="020B0604020202020204" pitchFamily="34" charset="0"/>
                <a:cs typeface="Arial" panose="020B0604020202020204" pitchFamily="34" charset="0"/>
              </a:rPr>
              <a:t>Explores different transit alignments and technologies</a:t>
            </a:r>
          </a:p>
          <a:p>
            <a:pPr marL="457200" indent="-457200" eaLnBrk="1" hangingPunct="1">
              <a:spcAft>
                <a:spcPts val="600"/>
              </a:spcAft>
              <a:buFont typeface="Wingdings" panose="05000000000000000000" pitchFamily="2" charset="2"/>
              <a:buChar char="§"/>
              <a:defRPr/>
            </a:pPr>
            <a:r>
              <a:rPr lang="en-US" altLang="en-US" dirty="0">
                <a:latin typeface="Arial" panose="020B0604020202020204" pitchFamily="34" charset="0"/>
                <a:cs typeface="Arial" panose="020B0604020202020204" pitchFamily="34" charset="0"/>
              </a:rPr>
              <a:t>Connection between Lovejoy and MARTA rail on South Line at East Point or College Park</a:t>
            </a:r>
          </a:p>
          <a:p>
            <a:pPr marL="457200" indent="-457200" eaLnBrk="1" hangingPunct="1">
              <a:spcAft>
                <a:spcPts val="600"/>
              </a:spcAft>
              <a:buFont typeface="Wingdings" panose="05000000000000000000" pitchFamily="2" charset="2"/>
              <a:buChar char="§"/>
              <a:defRPr/>
            </a:pPr>
            <a:r>
              <a:rPr lang="en-US" altLang="en-US" dirty="0">
                <a:latin typeface="Arial" panose="020B0604020202020204" pitchFamily="34" charset="0"/>
                <a:cs typeface="Arial" panose="020B0604020202020204" pitchFamily="34" charset="0"/>
              </a:rPr>
              <a:t>Considering light rail, bus rapid transit</a:t>
            </a:r>
          </a:p>
        </p:txBody>
      </p:sp>
      <p:pic>
        <p:nvPicPr>
          <p:cNvPr id="10" name="Picture 9"/>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112102" y="1678838"/>
            <a:ext cx="3571361" cy="4264753"/>
          </a:xfrm>
          <a:prstGeom prst="rect">
            <a:avLst/>
          </a:prstGeom>
        </p:spPr>
      </p:pic>
      <p:sp>
        <p:nvSpPr>
          <p:cNvPr id="13" name="TextBox 12"/>
          <p:cNvSpPr txBox="1"/>
          <p:nvPr/>
        </p:nvSpPr>
        <p:spPr>
          <a:xfrm>
            <a:off x="5514109" y="6361826"/>
            <a:ext cx="2978041" cy="246221"/>
          </a:xfrm>
          <a:prstGeom prst="rect">
            <a:avLst/>
          </a:prstGeom>
          <a:noFill/>
        </p:spPr>
        <p:txBody>
          <a:bodyPr wrap="square" rtlCol="0">
            <a:spAutoFit/>
          </a:bodyPr>
          <a:lstStyle/>
          <a:p>
            <a:pPr algn="r"/>
            <a:r>
              <a:rPr lang="en-US" sz="1000" i="1" dirty="0"/>
              <a:t>Image credits: MARTA Planning</a:t>
            </a:r>
          </a:p>
        </p:txBody>
      </p:sp>
      <p:pic>
        <p:nvPicPr>
          <p:cNvPr id="8" name="Picture 6" descr="File:Lakeline metrorail station 2014.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231761" y="4269388"/>
            <a:ext cx="2501900" cy="1823870"/>
          </a:xfrm>
          <a:prstGeom prst="rect">
            <a:avLst/>
          </a:prstGeom>
          <a:noFill/>
          <a:ln w="9525">
            <a:solidFill>
              <a:schemeClr val="bg1">
                <a:lumMod val="50000"/>
              </a:schemeClr>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91258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1"/>
          <p:cNvSpPr>
            <a:spLocks noGrp="1"/>
          </p:cNvSpPr>
          <p:nvPr>
            <p:ph type="sldNum" sz="quarter" idx="10"/>
          </p:nvPr>
        </p:nvSpPr>
        <p:spPr bwMode="auto">
          <a:xfrm>
            <a:off x="4813300" y="6302375"/>
            <a:ext cx="508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A5365ECA-7EF3-4F44-BA74-747A8DF0C968}" type="slidenum">
              <a:rPr lang="en-US" altLang="en-US" smtClean="0">
                <a:solidFill>
                  <a:srgbClr val="898989"/>
                </a:solidFill>
                <a:latin typeface="Arial" charset="0"/>
                <a:cs typeface="Arial" charset="0"/>
              </a:rPr>
              <a:pPr eaLnBrk="1" hangingPunct="1"/>
              <a:t>34</a:t>
            </a:fld>
            <a:endParaRPr lang="en-US" altLang="en-US">
              <a:solidFill>
                <a:srgbClr val="898989"/>
              </a:solidFill>
              <a:latin typeface="Arial" charset="0"/>
              <a:cs typeface="Arial" charset="0"/>
            </a:endParaRPr>
          </a:p>
        </p:txBody>
      </p:sp>
      <p:sp>
        <p:nvSpPr>
          <p:cNvPr id="7171" name="TextBox 19"/>
          <p:cNvSpPr txBox="1">
            <a:spLocks noChangeArrowheads="1"/>
          </p:cNvSpPr>
          <p:nvPr/>
        </p:nvSpPr>
        <p:spPr bwMode="auto">
          <a:xfrm>
            <a:off x="342900" y="373063"/>
            <a:ext cx="84867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altLang="en-US" sz="2800" b="1" dirty="0">
                <a:solidFill>
                  <a:srgbClr val="000090"/>
                </a:solidFill>
                <a:latin typeface="Arial" charset="0"/>
                <a:cs typeface="Arial" charset="0"/>
              </a:rPr>
              <a:t>MARTA in the Future</a:t>
            </a:r>
          </a:p>
        </p:txBody>
      </p:sp>
      <p:sp>
        <p:nvSpPr>
          <p:cNvPr id="11" name="Rectangle 10"/>
          <p:cNvSpPr/>
          <p:nvPr/>
        </p:nvSpPr>
        <p:spPr>
          <a:xfrm>
            <a:off x="349240" y="1171092"/>
            <a:ext cx="2095061" cy="461665"/>
          </a:xfrm>
          <a:prstGeom prst="rect">
            <a:avLst/>
          </a:prstGeom>
        </p:spPr>
        <p:txBody>
          <a:bodyPr wrap="none">
            <a:spAutoFit/>
          </a:bodyPr>
          <a:lstStyle/>
          <a:p>
            <a:pPr marL="0" indent="0" eaLnBrk="1" hangingPunct="1">
              <a:defRPr/>
            </a:pPr>
            <a:r>
              <a:rPr lang="en-US" altLang="en-US" sz="2400" b="1" dirty="0">
                <a:latin typeface="Arial" panose="020B0604020202020204" pitchFamily="34" charset="0"/>
                <a:cs typeface="Arial" panose="020B0604020202020204" pitchFamily="34" charset="0"/>
              </a:rPr>
              <a:t>More MARTA</a:t>
            </a:r>
          </a:p>
        </p:txBody>
      </p:sp>
      <p:sp>
        <p:nvSpPr>
          <p:cNvPr id="12" name="TextBox 3"/>
          <p:cNvSpPr txBox="1">
            <a:spLocks noChangeArrowheads="1"/>
          </p:cNvSpPr>
          <p:nvPr/>
        </p:nvSpPr>
        <p:spPr bwMode="auto">
          <a:xfrm>
            <a:off x="357190" y="1798433"/>
            <a:ext cx="5148260" cy="4478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marL="342900" indent="-342900" eaLnBrk="1" hangingPunct="1">
              <a:spcAft>
                <a:spcPts val="600"/>
              </a:spcAft>
              <a:buFont typeface="Wingdings" panose="05000000000000000000" pitchFamily="2" charset="2"/>
              <a:buChar char="§"/>
              <a:defRPr/>
            </a:pPr>
            <a:r>
              <a:rPr lang="en-US" altLang="en-US" sz="2000" dirty="0">
                <a:latin typeface="Arial" panose="020B0604020202020204" pitchFamily="34" charset="0"/>
                <a:cs typeface="Arial" panose="020B0604020202020204" pitchFamily="34" charset="0"/>
              </a:rPr>
              <a:t>In 2016, City of Atlanta voted 71% for an addition ½-cent to MARTA</a:t>
            </a:r>
          </a:p>
          <a:p>
            <a:pPr marL="342900" indent="-342900" eaLnBrk="1" hangingPunct="1">
              <a:spcAft>
                <a:spcPts val="600"/>
              </a:spcAft>
              <a:buFont typeface="Wingdings" panose="05000000000000000000" pitchFamily="2" charset="2"/>
              <a:buChar char="§"/>
              <a:defRPr/>
            </a:pPr>
            <a:r>
              <a:rPr lang="en-US" altLang="en-US" sz="2000" dirty="0">
                <a:latin typeface="Arial" panose="020B0604020202020204" pitchFamily="34" charset="0"/>
                <a:cs typeface="Arial" panose="020B0604020202020204" pitchFamily="34" charset="0"/>
              </a:rPr>
              <a:t>A mix of high-capacity and bus improvement projects considered:</a:t>
            </a:r>
          </a:p>
          <a:p>
            <a:pPr marL="800100" lvl="1" indent="-342900" eaLnBrk="1" hangingPunct="1">
              <a:spcAft>
                <a:spcPts val="600"/>
              </a:spcAft>
              <a:buFont typeface="Arial" panose="020B0604020202020204" pitchFamily="34" charset="0"/>
              <a:buChar char="▫"/>
              <a:defRPr/>
            </a:pPr>
            <a:r>
              <a:rPr lang="en-US" altLang="en-US" sz="2000" dirty="0">
                <a:latin typeface="Arial" panose="020B0604020202020204" pitchFamily="34" charset="0"/>
                <a:cs typeface="Arial" panose="020B0604020202020204" pitchFamily="34" charset="0"/>
              </a:rPr>
              <a:t>Light rail routes</a:t>
            </a:r>
          </a:p>
          <a:p>
            <a:pPr marL="800100" lvl="1" indent="-342900" eaLnBrk="1" hangingPunct="1">
              <a:spcAft>
                <a:spcPts val="600"/>
              </a:spcAft>
              <a:buFont typeface="Arial" panose="020B0604020202020204" pitchFamily="34" charset="0"/>
              <a:buChar char="▫"/>
              <a:defRPr/>
            </a:pPr>
            <a:r>
              <a:rPr lang="en-US" altLang="en-US" sz="2000" dirty="0">
                <a:latin typeface="Arial" panose="020B0604020202020204" pitchFamily="34" charset="0"/>
                <a:cs typeface="Arial" panose="020B0604020202020204" pitchFamily="34" charset="0"/>
              </a:rPr>
              <a:t>Clifton Corridor light rail</a:t>
            </a:r>
          </a:p>
          <a:p>
            <a:pPr marL="800100" lvl="1" indent="-342900" eaLnBrk="1" hangingPunct="1">
              <a:spcAft>
                <a:spcPts val="600"/>
              </a:spcAft>
              <a:buFont typeface="Arial" panose="020B0604020202020204" pitchFamily="34" charset="0"/>
              <a:buChar char="▫"/>
              <a:defRPr/>
            </a:pPr>
            <a:r>
              <a:rPr lang="en-US" altLang="en-US" sz="2000" dirty="0">
                <a:latin typeface="Arial" panose="020B0604020202020204" pitchFamily="34" charset="0"/>
                <a:cs typeface="Arial" panose="020B0604020202020204" pitchFamily="34" charset="0"/>
              </a:rPr>
              <a:t>Northside </a:t>
            </a:r>
            <a:r>
              <a:rPr lang="en-US" altLang="en-US" sz="2000" dirty="0" err="1">
                <a:latin typeface="Arial" panose="020B0604020202020204" pitchFamily="34" charset="0"/>
                <a:cs typeface="Arial" panose="020B0604020202020204" pitchFamily="34" charset="0"/>
              </a:rPr>
              <a:t>Dr</a:t>
            </a:r>
            <a:r>
              <a:rPr lang="en-US" altLang="en-US" sz="2000" dirty="0">
                <a:latin typeface="Arial" panose="020B0604020202020204" pitchFamily="34" charset="0"/>
                <a:cs typeface="Arial" panose="020B0604020202020204" pitchFamily="34" charset="0"/>
              </a:rPr>
              <a:t>, I-20 East BRT</a:t>
            </a:r>
          </a:p>
          <a:p>
            <a:pPr marL="800100" lvl="1" indent="-342900" eaLnBrk="1" hangingPunct="1">
              <a:spcAft>
                <a:spcPts val="600"/>
              </a:spcAft>
              <a:buFont typeface="Arial" panose="020B0604020202020204" pitchFamily="34" charset="0"/>
              <a:buChar char="▫"/>
              <a:defRPr/>
            </a:pPr>
            <a:r>
              <a:rPr lang="en-US" altLang="en-US" sz="2000" dirty="0">
                <a:latin typeface="Arial" panose="020B0604020202020204" pitchFamily="34" charset="0"/>
                <a:cs typeface="Arial" panose="020B0604020202020204" pitchFamily="34" charset="0"/>
              </a:rPr>
              <a:t>I-20 West heavy rail</a:t>
            </a:r>
          </a:p>
          <a:p>
            <a:pPr marL="800100" lvl="1" indent="-342900" eaLnBrk="1" hangingPunct="1">
              <a:spcAft>
                <a:spcPts val="600"/>
              </a:spcAft>
              <a:buFont typeface="Arial" panose="020B0604020202020204" pitchFamily="34" charset="0"/>
              <a:buChar char="▫"/>
              <a:defRPr/>
            </a:pPr>
            <a:r>
              <a:rPr lang="en-US" altLang="en-US" sz="2000" dirty="0">
                <a:latin typeface="Arial" panose="020B0604020202020204" pitchFamily="34" charset="0"/>
                <a:cs typeface="Arial" panose="020B0604020202020204" pitchFamily="34" charset="0"/>
              </a:rPr>
              <a:t>Station enhancements</a:t>
            </a:r>
          </a:p>
          <a:p>
            <a:pPr marL="800100" lvl="1" indent="-342900" eaLnBrk="1" hangingPunct="1">
              <a:spcAft>
                <a:spcPts val="600"/>
              </a:spcAft>
              <a:buFont typeface="Arial" panose="020B0604020202020204" pitchFamily="34" charset="0"/>
              <a:buChar char="▫"/>
              <a:defRPr/>
            </a:pPr>
            <a:r>
              <a:rPr lang="en-US" altLang="en-US" sz="2000" dirty="0">
                <a:latin typeface="Arial" panose="020B0604020202020204" pitchFamily="34" charset="0"/>
                <a:cs typeface="Arial" panose="020B0604020202020204" pitchFamily="34" charset="0"/>
              </a:rPr>
              <a:t>Infill stations and new transit centers</a:t>
            </a:r>
          </a:p>
          <a:p>
            <a:pPr marL="800100" lvl="1" indent="-342900" eaLnBrk="1" hangingPunct="1">
              <a:spcAft>
                <a:spcPts val="600"/>
              </a:spcAft>
              <a:buFont typeface="Arial" panose="020B0604020202020204" pitchFamily="34" charset="0"/>
              <a:buChar char="▫"/>
              <a:defRPr/>
            </a:pPr>
            <a:r>
              <a:rPr lang="en-US" altLang="en-US" sz="2000" dirty="0">
                <a:latin typeface="Arial" panose="020B0604020202020204" pitchFamily="34" charset="0"/>
                <a:cs typeface="Arial" panose="020B0604020202020204" pitchFamily="34" charset="0"/>
              </a:rPr>
              <a:t>5 arterial rapid transit bus routes</a:t>
            </a:r>
          </a:p>
          <a:p>
            <a:pPr marL="800100" lvl="1" indent="-342900" eaLnBrk="1" hangingPunct="1">
              <a:spcAft>
                <a:spcPts val="600"/>
              </a:spcAft>
              <a:buFont typeface="Arial" panose="020B0604020202020204" pitchFamily="34" charset="0"/>
              <a:buChar char="▫"/>
              <a:defRPr/>
            </a:pPr>
            <a:r>
              <a:rPr lang="en-US" altLang="en-US" sz="2000" dirty="0">
                <a:latin typeface="Arial" panose="020B0604020202020204" pitchFamily="34" charset="0"/>
                <a:cs typeface="Arial" panose="020B0604020202020204" pitchFamily="34" charset="0"/>
              </a:rPr>
              <a:t>Improved bus span and frequency</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05450" y="1255010"/>
            <a:ext cx="3324225" cy="4944991"/>
          </a:xfrm>
          <a:prstGeom prst="rect">
            <a:avLst/>
          </a:prstGeom>
        </p:spPr>
      </p:pic>
      <p:sp>
        <p:nvSpPr>
          <p:cNvPr id="8" name="TextBox 7"/>
          <p:cNvSpPr txBox="1"/>
          <p:nvPr/>
        </p:nvSpPr>
        <p:spPr>
          <a:xfrm>
            <a:off x="5514109" y="6361826"/>
            <a:ext cx="2978041" cy="246221"/>
          </a:xfrm>
          <a:prstGeom prst="rect">
            <a:avLst/>
          </a:prstGeom>
          <a:noFill/>
        </p:spPr>
        <p:txBody>
          <a:bodyPr wrap="square" rtlCol="0">
            <a:spAutoFit/>
          </a:bodyPr>
          <a:lstStyle/>
          <a:p>
            <a:pPr algn="r"/>
            <a:r>
              <a:rPr lang="en-US" sz="1000" i="1" dirty="0"/>
              <a:t>Image credits: MARTA Planning</a:t>
            </a:r>
          </a:p>
        </p:txBody>
      </p:sp>
    </p:spTree>
    <p:extLst>
      <p:ext uri="{BB962C8B-B14F-4D97-AF65-F5344CB8AC3E}">
        <p14:creationId xmlns:p14="http://schemas.microsoft.com/office/powerpoint/2010/main" val="10250900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J:\173599A - MARTA LRSRP 2_COA\5.0 Project Data\5.16 COA Report\Report Figures\Ch 6\Fig 6-1 MARTA Proposed COA Network.pn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118099" y="1335532"/>
            <a:ext cx="3666399" cy="4569968"/>
          </a:xfrm>
          <a:prstGeom prst="rect">
            <a:avLst/>
          </a:prstGeom>
          <a:noFill/>
          <a:ln>
            <a:solidFill>
              <a:schemeClr val="tx1"/>
            </a:solidFill>
          </a:ln>
          <a:effectLst>
            <a:outerShdw blurRad="50800" dist="50800" dir="5400000" algn="ctr" rotWithShape="0">
              <a:srgbClr val="000000"/>
            </a:outerShdw>
          </a:effectLst>
          <a:extLst>
            <a:ext uri="{909E8E84-426E-40DD-AFC4-6F175D3DCCD1}">
              <a14:hiddenFill xmlns:a14="http://schemas.microsoft.com/office/drawing/2010/main">
                <a:solidFill>
                  <a:srgbClr val="FFFFFF"/>
                </a:solidFill>
              </a14:hiddenFill>
            </a:ext>
          </a:extLst>
        </p:spPr>
      </p:pic>
      <p:pic>
        <p:nvPicPr>
          <p:cNvPr id="13" name="Picture 2"/>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5033713" y="1295084"/>
            <a:ext cx="3795962" cy="4668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5026025" y="1295084"/>
            <a:ext cx="3790950" cy="4668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0" name="Slide Number Placeholder 1"/>
          <p:cNvSpPr>
            <a:spLocks noGrp="1"/>
          </p:cNvSpPr>
          <p:nvPr>
            <p:ph type="sldNum" sz="quarter" idx="10"/>
          </p:nvPr>
        </p:nvSpPr>
        <p:spPr bwMode="auto">
          <a:xfrm>
            <a:off x="4813300" y="6302375"/>
            <a:ext cx="508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A5365ECA-7EF3-4F44-BA74-747A8DF0C968}" type="slidenum">
              <a:rPr lang="en-US" altLang="en-US" smtClean="0">
                <a:solidFill>
                  <a:srgbClr val="898989"/>
                </a:solidFill>
                <a:latin typeface="Arial" charset="0"/>
                <a:cs typeface="Arial" charset="0"/>
              </a:rPr>
              <a:pPr eaLnBrk="1" hangingPunct="1"/>
              <a:t>35</a:t>
            </a:fld>
            <a:endParaRPr lang="en-US" altLang="en-US">
              <a:solidFill>
                <a:srgbClr val="898989"/>
              </a:solidFill>
              <a:latin typeface="Arial" charset="0"/>
              <a:cs typeface="Arial" charset="0"/>
            </a:endParaRPr>
          </a:p>
        </p:txBody>
      </p:sp>
      <p:sp>
        <p:nvSpPr>
          <p:cNvPr id="7171" name="TextBox 19"/>
          <p:cNvSpPr txBox="1">
            <a:spLocks noChangeArrowheads="1"/>
          </p:cNvSpPr>
          <p:nvPr/>
        </p:nvSpPr>
        <p:spPr bwMode="auto">
          <a:xfrm>
            <a:off x="342900" y="373063"/>
            <a:ext cx="84867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altLang="en-US" sz="2800" b="1" dirty="0">
                <a:solidFill>
                  <a:srgbClr val="000090"/>
                </a:solidFill>
                <a:latin typeface="Arial" charset="0"/>
                <a:cs typeface="Arial" charset="0"/>
              </a:rPr>
              <a:t>MARTA in the Future</a:t>
            </a:r>
          </a:p>
        </p:txBody>
      </p:sp>
      <p:sp>
        <p:nvSpPr>
          <p:cNvPr id="11" name="Rectangle 10"/>
          <p:cNvSpPr/>
          <p:nvPr/>
        </p:nvSpPr>
        <p:spPr>
          <a:xfrm>
            <a:off x="349240" y="1171092"/>
            <a:ext cx="2095061" cy="461665"/>
          </a:xfrm>
          <a:prstGeom prst="rect">
            <a:avLst/>
          </a:prstGeom>
        </p:spPr>
        <p:txBody>
          <a:bodyPr wrap="none">
            <a:spAutoFit/>
          </a:bodyPr>
          <a:lstStyle/>
          <a:p>
            <a:pPr marL="0" indent="0" eaLnBrk="1" hangingPunct="1">
              <a:defRPr/>
            </a:pPr>
            <a:r>
              <a:rPr lang="en-US" altLang="en-US" sz="2400" b="1" dirty="0">
                <a:latin typeface="Arial" panose="020B0604020202020204" pitchFamily="34" charset="0"/>
                <a:cs typeface="Arial" panose="020B0604020202020204" pitchFamily="34" charset="0"/>
              </a:rPr>
              <a:t>More MARTA</a:t>
            </a:r>
          </a:p>
        </p:txBody>
      </p:sp>
      <p:sp>
        <p:nvSpPr>
          <p:cNvPr id="8" name="TextBox 7"/>
          <p:cNvSpPr txBox="1"/>
          <p:nvPr/>
        </p:nvSpPr>
        <p:spPr>
          <a:xfrm>
            <a:off x="5514109" y="6361826"/>
            <a:ext cx="2978041" cy="246221"/>
          </a:xfrm>
          <a:prstGeom prst="rect">
            <a:avLst/>
          </a:prstGeom>
          <a:noFill/>
        </p:spPr>
        <p:txBody>
          <a:bodyPr wrap="square" rtlCol="0">
            <a:spAutoFit/>
          </a:bodyPr>
          <a:lstStyle/>
          <a:p>
            <a:pPr algn="r"/>
            <a:r>
              <a:rPr lang="en-US" sz="1000" i="1" dirty="0"/>
              <a:t>Image credits: MARTA Planning</a:t>
            </a:r>
          </a:p>
        </p:txBody>
      </p:sp>
      <p:sp>
        <p:nvSpPr>
          <p:cNvPr id="9" name="TextBox 3"/>
          <p:cNvSpPr txBox="1">
            <a:spLocks noChangeArrowheads="1"/>
          </p:cNvSpPr>
          <p:nvPr/>
        </p:nvSpPr>
        <p:spPr bwMode="auto">
          <a:xfrm>
            <a:off x="357190" y="1798433"/>
            <a:ext cx="4636358" cy="4016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marL="342900" indent="-342900" eaLnBrk="1" hangingPunct="1">
              <a:spcAft>
                <a:spcPts val="600"/>
              </a:spcAft>
              <a:buFont typeface="Wingdings" panose="05000000000000000000" pitchFamily="2" charset="2"/>
              <a:buChar char="§"/>
              <a:defRPr/>
            </a:pPr>
            <a:r>
              <a:rPr lang="en-US" altLang="en-US" sz="2000" dirty="0">
                <a:latin typeface="Arial" panose="020B0604020202020204" pitchFamily="34" charset="0"/>
                <a:cs typeface="Arial" panose="020B0604020202020204" pitchFamily="34" charset="0"/>
              </a:rPr>
              <a:t>Implemented already:</a:t>
            </a:r>
          </a:p>
          <a:p>
            <a:pPr marL="800100" lvl="1" indent="-342900" eaLnBrk="1" hangingPunct="1">
              <a:spcAft>
                <a:spcPts val="600"/>
              </a:spcAft>
              <a:buFont typeface="Arial" panose="020B0604020202020204" pitchFamily="34" charset="0"/>
              <a:buChar char="▫"/>
              <a:defRPr/>
            </a:pPr>
            <a:r>
              <a:rPr lang="en-US" altLang="en-US" sz="2000" dirty="0">
                <a:latin typeface="Arial" panose="020B0604020202020204" pitchFamily="34" charset="0"/>
                <a:cs typeface="Arial" panose="020B0604020202020204" pitchFamily="34" charset="0"/>
              </a:rPr>
              <a:t>Frequency improvements</a:t>
            </a:r>
          </a:p>
          <a:p>
            <a:pPr marL="800100" lvl="1" indent="-342900" eaLnBrk="1" hangingPunct="1">
              <a:spcAft>
                <a:spcPts val="600"/>
              </a:spcAft>
              <a:buFont typeface="Arial" panose="020B0604020202020204" pitchFamily="34" charset="0"/>
              <a:buChar char="▫"/>
              <a:defRPr/>
            </a:pPr>
            <a:r>
              <a:rPr lang="en-US" altLang="en-US" sz="2000" dirty="0">
                <a:latin typeface="Arial" panose="020B0604020202020204" pitchFamily="34" charset="0"/>
                <a:cs typeface="Arial" panose="020B0604020202020204" pitchFamily="34" charset="0"/>
              </a:rPr>
              <a:t>Wider hours</a:t>
            </a:r>
          </a:p>
          <a:p>
            <a:pPr marL="800100" lvl="1" indent="-342900" eaLnBrk="1" hangingPunct="1">
              <a:spcAft>
                <a:spcPts val="600"/>
              </a:spcAft>
              <a:buFont typeface="Arial" panose="020B0604020202020204" pitchFamily="34" charset="0"/>
              <a:buChar char="▫"/>
              <a:defRPr/>
            </a:pPr>
            <a:r>
              <a:rPr lang="en-US" altLang="en-US" sz="2000" dirty="0">
                <a:latin typeface="Arial" panose="020B0604020202020204" pitchFamily="34" charset="0"/>
                <a:cs typeface="Arial" panose="020B0604020202020204" pitchFamily="34" charset="0"/>
              </a:rPr>
              <a:t>Circulator routes</a:t>
            </a:r>
          </a:p>
          <a:p>
            <a:pPr marL="342900" indent="-342900" eaLnBrk="1" hangingPunct="1">
              <a:spcAft>
                <a:spcPts val="600"/>
              </a:spcAft>
              <a:buFont typeface="Wingdings" panose="05000000000000000000" pitchFamily="2" charset="2"/>
              <a:buChar char="§"/>
              <a:defRPr/>
            </a:pPr>
            <a:r>
              <a:rPr lang="en-US" altLang="en-US" sz="2000" dirty="0">
                <a:latin typeface="Arial" panose="020B0604020202020204" pitchFamily="34" charset="0"/>
                <a:cs typeface="Arial" panose="020B0604020202020204" pitchFamily="34" charset="0"/>
              </a:rPr>
              <a:t>New system design based on different service types</a:t>
            </a:r>
          </a:p>
          <a:p>
            <a:pPr marL="342900" indent="-342900" eaLnBrk="1" hangingPunct="1">
              <a:spcAft>
                <a:spcPts val="600"/>
              </a:spcAft>
              <a:buFont typeface="Wingdings" panose="05000000000000000000" pitchFamily="2" charset="2"/>
              <a:buChar char="§"/>
              <a:defRPr/>
            </a:pPr>
            <a:r>
              <a:rPr lang="en-US" altLang="en-US" sz="2000" dirty="0">
                <a:latin typeface="Arial" panose="020B0604020202020204" pitchFamily="34" charset="0"/>
                <a:cs typeface="Arial" panose="020B0604020202020204" pitchFamily="34" charset="0"/>
              </a:rPr>
              <a:t>Goals to improve operations efficiency, attract choice riders, develop sustainable service plans</a:t>
            </a:r>
          </a:p>
          <a:p>
            <a:pPr marL="0" indent="0" eaLnBrk="1" hangingPunct="1">
              <a:spcAft>
                <a:spcPts val="600"/>
              </a:spcAft>
              <a:defRPr/>
            </a:pPr>
            <a:endParaRPr lang="en-US" altLang="en-US" sz="2000" dirty="0">
              <a:latin typeface="Arial" panose="020B0604020202020204" pitchFamily="34" charset="0"/>
              <a:cs typeface="Arial" panose="020B0604020202020204" pitchFamily="34" charset="0"/>
            </a:endParaRPr>
          </a:p>
          <a:p>
            <a:pPr marL="342900" indent="-342900" eaLnBrk="1" hangingPunct="1">
              <a:spcAft>
                <a:spcPts val="600"/>
              </a:spcAft>
              <a:buFont typeface="Wingdings" panose="05000000000000000000" pitchFamily="2" charset="2"/>
              <a:buChar char="§"/>
              <a:defRPr/>
            </a:pPr>
            <a:endParaRPr lang="en-US" alt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8790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nodeType="clickEffect">
                                  <p:stCondLst>
                                    <p:cond delay="0"/>
                                  </p:stCondLst>
                                  <p:childTnLst>
                                    <p:animEffect transition="out" filter="wipe(down)">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3"/>
                                        </p:tgtEl>
                                      </p:cBhvr>
                                    </p:animEffect>
                                    <p:set>
                                      <p:cBhvr>
                                        <p:cTn id="12"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374548" y="1360649"/>
            <a:ext cx="4130778" cy="4049551"/>
            <a:chOff x="4698898" y="1360649"/>
            <a:chExt cx="4130778" cy="4049551"/>
          </a:xfrm>
        </p:grpSpPr>
        <p:pic>
          <p:nvPicPr>
            <p:cNvPr id="1026" name="Picture 2" descr="https://s3.amazonaws.com/images.m2i.stamen.com/20170627/mapstack_9TxtCFT9GHI.pn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698898" y="1360649"/>
              <a:ext cx="4130778" cy="404955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ular Callout 1"/>
            <p:cNvSpPr/>
            <p:nvPr/>
          </p:nvSpPr>
          <p:spPr>
            <a:xfrm>
              <a:off x="7156912" y="3972517"/>
              <a:ext cx="267854" cy="212436"/>
            </a:xfrm>
            <a:prstGeom prst="wedgeRectCallout">
              <a:avLst/>
            </a:prstGeom>
            <a:solidFill>
              <a:srgbClr val="000090"/>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latin typeface="Segoe UI" panose="020B0502040204020203" pitchFamily="34" charset="0"/>
                  <a:ea typeface="Segoe UI" panose="020B0502040204020203" pitchFamily="34" charset="0"/>
                  <a:cs typeface="Segoe UI" panose="020B0502040204020203" pitchFamily="34" charset="0"/>
                </a:rPr>
                <a:t>1</a:t>
              </a:r>
            </a:p>
          </p:txBody>
        </p:sp>
        <p:sp>
          <p:nvSpPr>
            <p:cNvPr id="9" name="Rectangular Callout 8"/>
            <p:cNvSpPr/>
            <p:nvPr/>
          </p:nvSpPr>
          <p:spPr>
            <a:xfrm>
              <a:off x="4933373" y="2918294"/>
              <a:ext cx="267854" cy="212436"/>
            </a:xfrm>
            <a:prstGeom prst="wedgeRectCallout">
              <a:avLst/>
            </a:prstGeom>
            <a:solidFill>
              <a:srgbClr val="000090"/>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latin typeface="Segoe UI" panose="020B0502040204020203" pitchFamily="34" charset="0"/>
                  <a:ea typeface="Segoe UI" panose="020B0502040204020203" pitchFamily="34" charset="0"/>
                  <a:cs typeface="Segoe UI" panose="020B0502040204020203" pitchFamily="34" charset="0"/>
                </a:rPr>
                <a:t>2</a:t>
              </a:r>
            </a:p>
          </p:txBody>
        </p:sp>
        <p:sp>
          <p:nvSpPr>
            <p:cNvPr id="13" name="Rectangular Callout 12"/>
            <p:cNvSpPr/>
            <p:nvPr/>
          </p:nvSpPr>
          <p:spPr>
            <a:xfrm>
              <a:off x="8388165" y="3281002"/>
              <a:ext cx="267854" cy="212436"/>
            </a:xfrm>
            <a:prstGeom prst="wedgeRectCallout">
              <a:avLst>
                <a:gd name="adj1" fmla="val 18995"/>
                <a:gd name="adj2" fmla="val 69674"/>
              </a:avLst>
            </a:prstGeom>
            <a:solidFill>
              <a:srgbClr val="000090"/>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latin typeface="Segoe UI" panose="020B0502040204020203" pitchFamily="34" charset="0"/>
                  <a:ea typeface="Segoe UI" panose="020B0502040204020203" pitchFamily="34" charset="0"/>
                  <a:cs typeface="Segoe UI" panose="020B0502040204020203" pitchFamily="34" charset="0"/>
                </a:rPr>
                <a:t>3</a:t>
              </a:r>
            </a:p>
          </p:txBody>
        </p:sp>
        <p:sp>
          <p:nvSpPr>
            <p:cNvPr id="14" name="Rectangular Callout 13"/>
            <p:cNvSpPr/>
            <p:nvPr/>
          </p:nvSpPr>
          <p:spPr>
            <a:xfrm>
              <a:off x="7904509" y="4057671"/>
              <a:ext cx="267854" cy="212436"/>
            </a:xfrm>
            <a:prstGeom prst="wedgeRectCallout">
              <a:avLst>
                <a:gd name="adj1" fmla="val 18995"/>
                <a:gd name="adj2" fmla="val 69674"/>
              </a:avLst>
            </a:prstGeom>
            <a:solidFill>
              <a:srgbClr val="000090"/>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latin typeface="Segoe UI" panose="020B0502040204020203" pitchFamily="34" charset="0"/>
                  <a:ea typeface="Segoe UI" panose="020B0502040204020203" pitchFamily="34" charset="0"/>
                  <a:cs typeface="Segoe UI" panose="020B0502040204020203" pitchFamily="34" charset="0"/>
                </a:rPr>
                <a:t>4</a:t>
              </a:r>
            </a:p>
          </p:txBody>
        </p:sp>
        <p:sp>
          <p:nvSpPr>
            <p:cNvPr id="15" name="Rectangular Callout 14"/>
            <p:cNvSpPr/>
            <p:nvPr/>
          </p:nvSpPr>
          <p:spPr>
            <a:xfrm>
              <a:off x="7489038" y="4340073"/>
              <a:ext cx="267854" cy="212436"/>
            </a:xfrm>
            <a:prstGeom prst="wedgeRectCallout">
              <a:avLst>
                <a:gd name="adj1" fmla="val 18995"/>
                <a:gd name="adj2" fmla="val 69674"/>
              </a:avLst>
            </a:prstGeom>
            <a:solidFill>
              <a:srgbClr val="000090"/>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latin typeface="Segoe UI" panose="020B0502040204020203" pitchFamily="34" charset="0"/>
                  <a:ea typeface="Segoe UI" panose="020B0502040204020203" pitchFamily="34" charset="0"/>
                  <a:cs typeface="Segoe UI" panose="020B0502040204020203" pitchFamily="34" charset="0"/>
                </a:rPr>
                <a:t>5</a:t>
              </a:r>
            </a:p>
          </p:txBody>
        </p:sp>
        <p:sp>
          <p:nvSpPr>
            <p:cNvPr id="16" name="Rectangular Callout 15"/>
            <p:cNvSpPr/>
            <p:nvPr/>
          </p:nvSpPr>
          <p:spPr>
            <a:xfrm>
              <a:off x="7770582" y="3613380"/>
              <a:ext cx="267854" cy="212436"/>
            </a:xfrm>
            <a:prstGeom prst="wedgeRectCallout">
              <a:avLst>
                <a:gd name="adj1" fmla="val 18995"/>
                <a:gd name="adj2" fmla="val 69674"/>
              </a:avLst>
            </a:prstGeom>
            <a:solidFill>
              <a:srgbClr val="000090"/>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latin typeface="Segoe UI" panose="020B0502040204020203" pitchFamily="34" charset="0"/>
                  <a:ea typeface="Segoe UI" panose="020B0502040204020203" pitchFamily="34" charset="0"/>
                  <a:cs typeface="Segoe UI" panose="020B0502040204020203" pitchFamily="34" charset="0"/>
                </a:rPr>
                <a:t>5</a:t>
              </a:r>
            </a:p>
          </p:txBody>
        </p:sp>
        <p:sp>
          <p:nvSpPr>
            <p:cNvPr id="17" name="Rectangular Callout 16"/>
            <p:cNvSpPr/>
            <p:nvPr/>
          </p:nvSpPr>
          <p:spPr>
            <a:xfrm>
              <a:off x="5816690" y="3970373"/>
              <a:ext cx="267854" cy="212436"/>
            </a:xfrm>
            <a:prstGeom prst="wedgeRectCallout">
              <a:avLst>
                <a:gd name="adj1" fmla="val 18995"/>
                <a:gd name="adj2" fmla="val 69674"/>
              </a:avLst>
            </a:prstGeom>
            <a:solidFill>
              <a:srgbClr val="000090"/>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latin typeface="Segoe UI" panose="020B0502040204020203" pitchFamily="34" charset="0"/>
                  <a:ea typeface="Segoe UI" panose="020B0502040204020203" pitchFamily="34" charset="0"/>
                  <a:cs typeface="Segoe UI" panose="020B0502040204020203" pitchFamily="34" charset="0"/>
                </a:rPr>
                <a:t>6</a:t>
              </a:r>
            </a:p>
          </p:txBody>
        </p:sp>
        <p:sp>
          <p:nvSpPr>
            <p:cNvPr id="18" name="Rectangular Callout 17"/>
            <p:cNvSpPr/>
            <p:nvPr/>
          </p:nvSpPr>
          <p:spPr>
            <a:xfrm>
              <a:off x="6764287" y="3243644"/>
              <a:ext cx="267854" cy="212436"/>
            </a:xfrm>
            <a:prstGeom prst="wedgeRectCallout">
              <a:avLst>
                <a:gd name="adj1" fmla="val 18995"/>
                <a:gd name="adj2" fmla="val 69674"/>
              </a:avLst>
            </a:prstGeom>
            <a:solidFill>
              <a:srgbClr val="000090"/>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latin typeface="Segoe UI" panose="020B0502040204020203" pitchFamily="34" charset="0"/>
                  <a:ea typeface="Segoe UI" panose="020B0502040204020203" pitchFamily="34" charset="0"/>
                  <a:cs typeface="Segoe UI" panose="020B0502040204020203" pitchFamily="34" charset="0"/>
                </a:rPr>
                <a:t>6</a:t>
              </a:r>
            </a:p>
          </p:txBody>
        </p:sp>
        <p:sp>
          <p:nvSpPr>
            <p:cNvPr id="4" name="5-Point Star 3"/>
            <p:cNvSpPr/>
            <p:nvPr/>
          </p:nvSpPr>
          <p:spPr>
            <a:xfrm>
              <a:off x="5946781" y="3526082"/>
              <a:ext cx="212436" cy="212436"/>
            </a:xfrm>
            <a:prstGeom prst="star5">
              <a:avLst/>
            </a:prstGeom>
            <a:solidFill>
              <a:srgbClr val="FAA123"/>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7170" name="Slide Number Placeholder 1"/>
          <p:cNvSpPr>
            <a:spLocks noGrp="1"/>
          </p:cNvSpPr>
          <p:nvPr>
            <p:ph type="sldNum" sz="quarter" idx="10"/>
          </p:nvPr>
        </p:nvSpPr>
        <p:spPr bwMode="auto">
          <a:xfrm>
            <a:off x="4813300" y="6302375"/>
            <a:ext cx="508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A5365ECA-7EF3-4F44-BA74-747A8DF0C968}" type="slidenum">
              <a:rPr lang="en-US" altLang="en-US" smtClean="0">
                <a:solidFill>
                  <a:srgbClr val="898989"/>
                </a:solidFill>
                <a:latin typeface="Arial" charset="0"/>
                <a:cs typeface="Arial" charset="0"/>
              </a:rPr>
              <a:pPr eaLnBrk="1" hangingPunct="1"/>
              <a:t>36</a:t>
            </a:fld>
            <a:endParaRPr lang="en-US" altLang="en-US">
              <a:solidFill>
                <a:srgbClr val="898989"/>
              </a:solidFill>
              <a:latin typeface="Arial" charset="0"/>
              <a:cs typeface="Arial" charset="0"/>
            </a:endParaRPr>
          </a:p>
        </p:txBody>
      </p:sp>
      <p:sp>
        <p:nvSpPr>
          <p:cNvPr id="7171" name="TextBox 19"/>
          <p:cNvSpPr txBox="1">
            <a:spLocks noChangeArrowheads="1"/>
          </p:cNvSpPr>
          <p:nvPr/>
        </p:nvSpPr>
        <p:spPr bwMode="auto">
          <a:xfrm>
            <a:off x="342900" y="373063"/>
            <a:ext cx="84867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altLang="en-US" sz="2800" b="1" dirty="0">
                <a:solidFill>
                  <a:srgbClr val="000090"/>
                </a:solidFill>
                <a:latin typeface="Arial" charset="0"/>
                <a:cs typeface="Arial" charset="0"/>
              </a:rPr>
              <a:t>Historical Sightseeing</a:t>
            </a:r>
          </a:p>
        </p:txBody>
      </p:sp>
      <p:sp>
        <p:nvSpPr>
          <p:cNvPr id="11" name="Rectangle 10"/>
          <p:cNvSpPr/>
          <p:nvPr/>
        </p:nvSpPr>
        <p:spPr>
          <a:xfrm>
            <a:off x="4606915" y="1247292"/>
            <a:ext cx="2696572" cy="461665"/>
          </a:xfrm>
          <a:prstGeom prst="rect">
            <a:avLst/>
          </a:prstGeom>
        </p:spPr>
        <p:txBody>
          <a:bodyPr wrap="none">
            <a:spAutoFit/>
          </a:bodyPr>
          <a:lstStyle/>
          <a:p>
            <a:pPr marL="0" indent="0" eaLnBrk="1" hangingPunct="1">
              <a:defRPr/>
            </a:pPr>
            <a:r>
              <a:rPr lang="en-US" altLang="en-US" sz="2400" b="1" dirty="0">
                <a:latin typeface="Arial" panose="020B0604020202020204" pitchFamily="34" charset="0"/>
                <a:cs typeface="Arial" panose="020B0604020202020204" pitchFamily="34" charset="0"/>
              </a:rPr>
              <a:t>Points of Interest</a:t>
            </a:r>
          </a:p>
        </p:txBody>
      </p:sp>
      <p:sp>
        <p:nvSpPr>
          <p:cNvPr id="12" name="TextBox 3"/>
          <p:cNvSpPr txBox="1">
            <a:spLocks noChangeArrowheads="1"/>
          </p:cNvSpPr>
          <p:nvPr/>
        </p:nvSpPr>
        <p:spPr bwMode="auto">
          <a:xfrm>
            <a:off x="4614865" y="1874633"/>
            <a:ext cx="4314327" cy="3954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marL="457200" indent="-457200" eaLnBrk="1" hangingPunct="1">
              <a:spcAft>
                <a:spcPts val="600"/>
              </a:spcAft>
              <a:buFont typeface="+mj-lt"/>
              <a:buAutoNum type="arabicPeriod"/>
              <a:defRPr/>
            </a:pPr>
            <a:r>
              <a:rPr lang="en-US" altLang="en-US" sz="2000" dirty="0">
                <a:latin typeface="Arial" panose="020B0604020202020204" pitchFamily="34" charset="0"/>
                <a:cs typeface="Arial" panose="020B0604020202020204" pitchFamily="34" charset="0"/>
              </a:rPr>
              <a:t>Edgewood Ave car barn                </a:t>
            </a:r>
            <a:r>
              <a:rPr lang="en-US" altLang="en-US" sz="1400" i="1" dirty="0">
                <a:latin typeface="Arial" panose="020B0604020202020204" pitchFamily="34" charset="0"/>
                <a:cs typeface="Arial" panose="020B0604020202020204" pitchFamily="34" charset="0"/>
              </a:rPr>
              <a:t>963 Edgewood Ave NE</a:t>
            </a:r>
          </a:p>
          <a:p>
            <a:pPr marL="457200" indent="-457200" eaLnBrk="1" hangingPunct="1">
              <a:spcAft>
                <a:spcPts val="600"/>
              </a:spcAft>
              <a:buFont typeface="+mj-lt"/>
              <a:buAutoNum type="arabicPeriod"/>
              <a:defRPr/>
            </a:pPr>
            <a:r>
              <a:rPr lang="en-US" altLang="en-US" sz="2000" dirty="0">
                <a:latin typeface="Arial" panose="020B0604020202020204" pitchFamily="34" charset="0"/>
                <a:cs typeface="Arial" panose="020B0604020202020204" pitchFamily="34" charset="0"/>
              </a:rPr>
              <a:t>Ashby St car barn                          </a:t>
            </a:r>
            <a:r>
              <a:rPr lang="en-US" altLang="en-US" sz="1400" i="1" dirty="0">
                <a:latin typeface="Arial" panose="020B0604020202020204" pitchFamily="34" charset="0"/>
                <a:cs typeface="Arial" panose="020B0604020202020204" pitchFamily="34" charset="0"/>
              </a:rPr>
              <a:t>981 Joseph E Lowery Blvd NW       </a:t>
            </a:r>
            <a:r>
              <a:rPr lang="en-US" altLang="en-US" sz="1600" i="1" dirty="0">
                <a:latin typeface="Arial" panose="020B0604020202020204" pitchFamily="34" charset="0"/>
                <a:cs typeface="Arial" panose="020B0604020202020204" pitchFamily="34" charset="0"/>
              </a:rPr>
              <a:t>                  </a:t>
            </a:r>
          </a:p>
          <a:p>
            <a:pPr marL="457200" indent="-457200" eaLnBrk="1" hangingPunct="1">
              <a:spcAft>
                <a:spcPts val="600"/>
              </a:spcAft>
              <a:buFont typeface="+mj-lt"/>
              <a:buAutoNum type="arabicPeriod"/>
              <a:defRPr/>
            </a:pPr>
            <a:r>
              <a:rPr lang="en-US" altLang="en-US" sz="2000" dirty="0">
                <a:latin typeface="Arial" panose="020B0604020202020204" pitchFamily="34" charset="0"/>
                <a:cs typeface="Arial" panose="020B0604020202020204" pitchFamily="34" charset="0"/>
              </a:rPr>
              <a:t>Streetcar waiting shelter               </a:t>
            </a:r>
            <a:r>
              <a:rPr lang="en-US" altLang="en-US" sz="1400" i="1" dirty="0">
                <a:latin typeface="Arial" panose="020B0604020202020204" pitchFamily="34" charset="0"/>
                <a:cs typeface="Arial" panose="020B0604020202020204" pitchFamily="34" charset="0"/>
              </a:rPr>
              <a:t>Ponce de Leon Ave NE &amp; E Lake Rd NE</a:t>
            </a:r>
          </a:p>
          <a:p>
            <a:pPr marL="457200" indent="-457200" eaLnBrk="1" hangingPunct="1">
              <a:spcAft>
                <a:spcPts val="600"/>
              </a:spcAft>
              <a:buFont typeface="+mj-lt"/>
              <a:buAutoNum type="arabicPeriod"/>
              <a:defRPr/>
            </a:pPr>
            <a:r>
              <a:rPr lang="en-US" altLang="en-US" sz="2000" dirty="0">
                <a:latin typeface="Arial" panose="020B0604020202020204" pitchFamily="34" charset="0"/>
                <a:cs typeface="Arial" panose="020B0604020202020204" pitchFamily="34" charset="0"/>
              </a:rPr>
              <a:t>Trolley Line Trail (private ROW)        </a:t>
            </a:r>
            <a:r>
              <a:rPr lang="en-US" altLang="en-US" sz="1400" i="1" dirty="0">
                <a:latin typeface="Arial" panose="020B0604020202020204" pitchFamily="34" charset="0"/>
                <a:cs typeface="Arial" panose="020B0604020202020204" pitchFamily="34" charset="0"/>
              </a:rPr>
              <a:t>Woodbine Ave NE &amp; Wade Ave NE</a:t>
            </a:r>
          </a:p>
          <a:p>
            <a:pPr marL="457200" indent="-457200" eaLnBrk="1" hangingPunct="1">
              <a:spcAft>
                <a:spcPts val="600"/>
              </a:spcAft>
              <a:buFont typeface="+mj-lt"/>
              <a:buAutoNum type="arabicPeriod"/>
              <a:defRPr/>
            </a:pPr>
            <a:r>
              <a:rPr lang="en-US" altLang="en-US" sz="2000" dirty="0">
                <a:latin typeface="Arial" panose="020B0604020202020204" pitchFamily="34" charset="0"/>
                <a:cs typeface="Arial" panose="020B0604020202020204" pitchFamily="34" charset="0"/>
              </a:rPr>
              <a:t>Exposed tracks                           </a:t>
            </a:r>
            <a:r>
              <a:rPr lang="en-US" altLang="en-US" sz="1400" i="1" dirty="0" err="1">
                <a:latin typeface="Arial" panose="020B0604020202020204" pitchFamily="34" charset="0"/>
                <a:cs typeface="Arial" panose="020B0604020202020204" pitchFamily="34" charset="0"/>
              </a:rPr>
              <a:t>Whitefoord</a:t>
            </a:r>
            <a:r>
              <a:rPr lang="en-US" altLang="en-US" sz="1400" i="1" dirty="0">
                <a:latin typeface="Arial" panose="020B0604020202020204" pitchFamily="34" charset="0"/>
                <a:cs typeface="Arial" panose="020B0604020202020204" pitchFamily="34" charset="0"/>
              </a:rPr>
              <a:t> Ave SE &amp; Arkwright Pl SE        </a:t>
            </a:r>
            <a:r>
              <a:rPr lang="en-US" altLang="en-US" sz="1400" i="1" dirty="0" err="1">
                <a:latin typeface="Arial" panose="020B0604020202020204" pitchFamily="34" charset="0"/>
                <a:cs typeface="Arial" panose="020B0604020202020204" pitchFamily="34" charset="0"/>
              </a:rPr>
              <a:t>McLendon</a:t>
            </a:r>
            <a:r>
              <a:rPr lang="en-US" altLang="en-US" sz="1400" i="1" dirty="0">
                <a:latin typeface="Arial" panose="020B0604020202020204" pitchFamily="34" charset="0"/>
                <a:cs typeface="Arial" panose="020B0604020202020204" pitchFamily="34" charset="0"/>
              </a:rPr>
              <a:t> Ave NE &amp; Clifton Rd NE</a:t>
            </a:r>
          </a:p>
          <a:p>
            <a:pPr marL="457200" indent="-457200" eaLnBrk="1" hangingPunct="1">
              <a:spcAft>
                <a:spcPts val="600"/>
              </a:spcAft>
              <a:buFont typeface="+mj-lt"/>
              <a:buAutoNum type="arabicPeriod"/>
              <a:defRPr/>
            </a:pPr>
            <a:r>
              <a:rPr lang="en-US" altLang="en-US" sz="2000" dirty="0">
                <a:latin typeface="Arial" panose="020B0604020202020204" pitchFamily="34" charset="0"/>
                <a:cs typeface="Arial" panose="020B0604020202020204" pitchFamily="34" charset="0"/>
              </a:rPr>
              <a:t>Trolley poles                                  </a:t>
            </a:r>
            <a:r>
              <a:rPr lang="en-US" altLang="en-US" sz="1400" i="1" dirty="0">
                <a:latin typeface="Arial" panose="020B0604020202020204" pitchFamily="34" charset="0"/>
                <a:cs typeface="Arial" panose="020B0604020202020204" pitchFamily="34" charset="0"/>
              </a:rPr>
              <a:t> Downtown, Ponce City Market, all over</a:t>
            </a:r>
          </a:p>
        </p:txBody>
      </p:sp>
      <p:sp>
        <p:nvSpPr>
          <p:cNvPr id="20" name="TextBox 19"/>
          <p:cNvSpPr txBox="1"/>
          <p:nvPr/>
        </p:nvSpPr>
        <p:spPr>
          <a:xfrm>
            <a:off x="5514109" y="6361826"/>
            <a:ext cx="2978041" cy="246221"/>
          </a:xfrm>
          <a:prstGeom prst="rect">
            <a:avLst/>
          </a:prstGeom>
          <a:noFill/>
        </p:spPr>
        <p:txBody>
          <a:bodyPr wrap="square" rtlCol="0">
            <a:spAutoFit/>
          </a:bodyPr>
          <a:lstStyle/>
          <a:p>
            <a:pPr algn="r"/>
            <a:r>
              <a:rPr lang="en-US" sz="1000" i="1" dirty="0"/>
              <a:t>Image credits: MARTA</a:t>
            </a:r>
          </a:p>
        </p:txBody>
      </p:sp>
    </p:spTree>
    <p:extLst>
      <p:ext uri="{BB962C8B-B14F-4D97-AF65-F5344CB8AC3E}">
        <p14:creationId xmlns:p14="http://schemas.microsoft.com/office/powerpoint/2010/main" val="32698303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1"/>
          <p:cNvSpPr>
            <a:spLocks noGrp="1"/>
          </p:cNvSpPr>
          <p:nvPr>
            <p:ph type="sldNum" sz="quarter" idx="10"/>
          </p:nvPr>
        </p:nvSpPr>
        <p:spPr bwMode="auto">
          <a:xfrm>
            <a:off x="4813300" y="6302375"/>
            <a:ext cx="508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A5365ECA-7EF3-4F44-BA74-747A8DF0C968}" type="slidenum">
              <a:rPr lang="en-US" altLang="en-US" smtClean="0">
                <a:solidFill>
                  <a:srgbClr val="898989"/>
                </a:solidFill>
                <a:latin typeface="Arial" charset="0"/>
                <a:cs typeface="Arial" charset="0"/>
              </a:rPr>
              <a:pPr eaLnBrk="1" hangingPunct="1"/>
              <a:t>37</a:t>
            </a:fld>
            <a:endParaRPr lang="en-US" altLang="en-US">
              <a:solidFill>
                <a:srgbClr val="898989"/>
              </a:solidFill>
              <a:latin typeface="Arial" charset="0"/>
              <a:cs typeface="Arial" charset="0"/>
            </a:endParaRPr>
          </a:p>
        </p:txBody>
      </p:sp>
      <p:sp>
        <p:nvSpPr>
          <p:cNvPr id="7171" name="TextBox 19"/>
          <p:cNvSpPr txBox="1">
            <a:spLocks noChangeArrowheads="1"/>
          </p:cNvSpPr>
          <p:nvPr/>
        </p:nvSpPr>
        <p:spPr bwMode="auto">
          <a:xfrm>
            <a:off x="342900" y="373063"/>
            <a:ext cx="84867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altLang="en-US" sz="2800" b="1" dirty="0">
                <a:solidFill>
                  <a:srgbClr val="000090"/>
                </a:solidFill>
                <a:latin typeface="Arial" charset="0"/>
                <a:cs typeface="Arial" charset="0"/>
              </a:rPr>
              <a:t>References</a:t>
            </a:r>
          </a:p>
        </p:txBody>
      </p:sp>
      <p:sp>
        <p:nvSpPr>
          <p:cNvPr id="8" name="TextBox 3"/>
          <p:cNvSpPr txBox="1">
            <a:spLocks noChangeArrowheads="1"/>
          </p:cNvSpPr>
          <p:nvPr/>
        </p:nvSpPr>
        <p:spPr bwMode="auto">
          <a:xfrm>
            <a:off x="342900" y="1581150"/>
            <a:ext cx="8486775" cy="4370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marL="0" indent="0" eaLnBrk="1" hangingPunct="1">
              <a:defRPr/>
            </a:pPr>
            <a:r>
              <a:rPr lang="en-US" altLang="en-US" sz="2400" b="1" dirty="0">
                <a:latin typeface="Arial" panose="020B0604020202020204" pitchFamily="34" charset="0"/>
                <a:cs typeface="Arial" panose="020B0604020202020204" pitchFamily="34" charset="0"/>
              </a:rPr>
              <a:t>Books &amp; Magazines</a:t>
            </a:r>
          </a:p>
          <a:p>
            <a:pPr marL="0" indent="0" eaLnBrk="1" hangingPunct="1">
              <a:defRPr/>
            </a:pPr>
            <a:endParaRPr lang="en-US" altLang="en-US" sz="2400" b="1" dirty="0">
              <a:latin typeface="Arial" panose="020B0604020202020204" pitchFamily="34" charset="0"/>
              <a:cs typeface="Arial" panose="020B0604020202020204" pitchFamily="34" charset="0"/>
            </a:endParaRPr>
          </a:p>
          <a:p>
            <a:pPr marL="342900" indent="-342900" eaLnBrk="1" hangingPunct="1">
              <a:buFont typeface="Wingdings" panose="05000000000000000000" pitchFamily="2" charset="2"/>
              <a:buChar char="§"/>
              <a:defRPr/>
            </a:pPr>
            <a:r>
              <a:rPr lang="en-US" altLang="en-US" sz="2000" u="sng" dirty="0">
                <a:latin typeface="Arial" panose="020B0604020202020204" pitchFamily="34" charset="0"/>
                <a:cs typeface="Arial" panose="020B0604020202020204" pitchFamily="34" charset="0"/>
              </a:rPr>
              <a:t>Mule to MARTA, Vol I &amp; II </a:t>
            </a:r>
            <a:r>
              <a:rPr lang="en-US" altLang="en-US" sz="2000" dirty="0">
                <a:latin typeface="Arial" panose="020B0604020202020204" pitchFamily="34" charset="0"/>
                <a:cs typeface="Arial" panose="020B0604020202020204" pitchFamily="34" charset="0"/>
              </a:rPr>
              <a:t>– Jean Martin, 1977</a:t>
            </a:r>
          </a:p>
          <a:p>
            <a:pPr marL="342900" indent="-342900" eaLnBrk="1" hangingPunct="1">
              <a:buFont typeface="Wingdings" panose="05000000000000000000" pitchFamily="2" charset="2"/>
              <a:buChar char="§"/>
              <a:defRPr/>
            </a:pPr>
            <a:r>
              <a:rPr lang="en-US" altLang="en-US" sz="2000" u="sng" dirty="0">
                <a:latin typeface="Arial" panose="020B0604020202020204" pitchFamily="34" charset="0"/>
                <a:cs typeface="Arial" panose="020B0604020202020204" pitchFamily="34" charset="0"/>
              </a:rPr>
              <a:t>The Trolley Titans</a:t>
            </a:r>
            <a:r>
              <a:rPr lang="en-US" altLang="en-US" sz="2000" dirty="0">
                <a:latin typeface="Arial" panose="020B0604020202020204" pitchFamily="34" charset="0"/>
                <a:cs typeface="Arial" panose="020B0604020202020204" pitchFamily="34" charset="0"/>
              </a:rPr>
              <a:t> – O.E. Carson, 1981</a:t>
            </a:r>
          </a:p>
          <a:p>
            <a:pPr marL="342900" indent="-342900" eaLnBrk="1" hangingPunct="1">
              <a:buFont typeface="Wingdings" panose="05000000000000000000" pitchFamily="2" charset="2"/>
              <a:buChar char="§"/>
              <a:defRPr/>
            </a:pPr>
            <a:r>
              <a:rPr lang="en-US" altLang="en-US" sz="2000" u="sng" dirty="0">
                <a:latin typeface="Arial" panose="020B0604020202020204" pitchFamily="34" charset="0"/>
                <a:cs typeface="Arial" panose="020B0604020202020204" pitchFamily="34" charset="0"/>
              </a:rPr>
              <a:t>Motor Coach Age Magazine</a:t>
            </a:r>
            <a:r>
              <a:rPr lang="en-US" altLang="en-US" sz="2000" dirty="0">
                <a:latin typeface="Arial" panose="020B0604020202020204" pitchFamily="34" charset="0"/>
                <a:cs typeface="Arial" panose="020B0604020202020204" pitchFamily="34" charset="0"/>
              </a:rPr>
              <a:t> – Jan ‘97, July ‘98</a:t>
            </a:r>
          </a:p>
          <a:p>
            <a:pPr marL="342900" indent="-342900" eaLnBrk="1" hangingPunct="1">
              <a:buFont typeface="Wingdings" panose="05000000000000000000" pitchFamily="2" charset="2"/>
              <a:buChar char="§"/>
              <a:defRPr/>
            </a:pPr>
            <a:endParaRPr lang="en-US" altLang="en-US" sz="2000" u="sng" dirty="0">
              <a:latin typeface="Arial" panose="020B0604020202020204" pitchFamily="34" charset="0"/>
              <a:cs typeface="Arial" panose="020B0604020202020204" pitchFamily="34" charset="0"/>
            </a:endParaRPr>
          </a:p>
          <a:p>
            <a:pPr marL="0" indent="0" eaLnBrk="1" hangingPunct="1">
              <a:defRPr/>
            </a:pPr>
            <a:r>
              <a:rPr lang="en-US" altLang="en-US" sz="2000" b="1" dirty="0">
                <a:latin typeface="Arial" panose="020B0604020202020204" pitchFamily="34" charset="0"/>
                <a:cs typeface="Arial" panose="020B0604020202020204" pitchFamily="34" charset="0"/>
              </a:rPr>
              <a:t>Online</a:t>
            </a:r>
          </a:p>
          <a:p>
            <a:pPr marL="0" indent="0" eaLnBrk="1" hangingPunct="1">
              <a:defRPr/>
            </a:pPr>
            <a:endParaRPr lang="en-US" altLang="en-US" sz="2000" b="1" dirty="0">
              <a:latin typeface="Arial" panose="020B0604020202020204" pitchFamily="34" charset="0"/>
              <a:cs typeface="Arial" panose="020B0604020202020204" pitchFamily="34" charset="0"/>
            </a:endParaRPr>
          </a:p>
          <a:p>
            <a:pPr marL="342900" indent="-342900" eaLnBrk="1" hangingPunct="1">
              <a:buFont typeface="Wingdings" panose="05000000000000000000" pitchFamily="2" charset="2"/>
              <a:buChar char="§"/>
              <a:defRPr/>
            </a:pPr>
            <a:r>
              <a:rPr lang="en-US" altLang="en-US" sz="2200" dirty="0">
                <a:latin typeface="Arial" panose="020B0604020202020204" pitchFamily="34" charset="0"/>
                <a:cs typeface="Arial" panose="020B0604020202020204" pitchFamily="34" charset="0"/>
              </a:rPr>
              <a:t>RailGA.com - </a:t>
            </a:r>
            <a:r>
              <a:rPr lang="en-US" altLang="en-US" sz="2200" dirty="0">
                <a:latin typeface="Arial" panose="020B0604020202020204" pitchFamily="34" charset="0"/>
                <a:cs typeface="Arial" panose="020B0604020202020204" pitchFamily="34" charset="0"/>
                <a:hlinkClick r:id="rId3"/>
              </a:rPr>
              <a:t>http://railga.com/oddend/streetrail/atlantastr.html</a:t>
            </a:r>
            <a:endParaRPr lang="en-US" altLang="en-US" sz="2200" dirty="0">
              <a:latin typeface="Arial" panose="020B0604020202020204" pitchFamily="34" charset="0"/>
              <a:cs typeface="Arial" panose="020B0604020202020204" pitchFamily="34" charset="0"/>
            </a:endParaRPr>
          </a:p>
          <a:p>
            <a:pPr marL="342900" indent="-342900" eaLnBrk="1" hangingPunct="1">
              <a:buFont typeface="Wingdings" panose="05000000000000000000" pitchFamily="2" charset="2"/>
              <a:buChar char="§"/>
              <a:defRPr/>
            </a:pPr>
            <a:r>
              <a:rPr lang="en-US" altLang="en-US" sz="2200" dirty="0">
                <a:latin typeface="Arial" panose="020B0604020202020204" pitchFamily="34" charset="0"/>
                <a:cs typeface="Arial" panose="020B0604020202020204" pitchFamily="34" charset="0"/>
              </a:rPr>
              <a:t>MARTA Historical Collection at GSU -  </a:t>
            </a:r>
            <a:r>
              <a:rPr lang="en-US" altLang="en-US" sz="2200" dirty="0">
                <a:latin typeface="Arial" panose="020B0604020202020204" pitchFamily="34" charset="0"/>
                <a:cs typeface="Arial" panose="020B0604020202020204" pitchFamily="34" charset="0"/>
                <a:hlinkClick r:id="rId4"/>
              </a:rPr>
              <a:t>http://digitalcollections.library.gsu.edu/cdm/landingpage/collection/marta</a:t>
            </a:r>
            <a:endParaRPr lang="en-US" altLang="en-US" sz="2200" dirty="0">
              <a:latin typeface="Arial" panose="020B0604020202020204" pitchFamily="34" charset="0"/>
              <a:cs typeface="Arial" panose="020B0604020202020204" pitchFamily="34" charset="0"/>
            </a:endParaRPr>
          </a:p>
          <a:p>
            <a:pPr marL="342900" indent="-342900" eaLnBrk="1" hangingPunct="1">
              <a:buFont typeface="Wingdings" panose="05000000000000000000" pitchFamily="2" charset="2"/>
              <a:buChar char="§"/>
              <a:defRPr/>
            </a:pPr>
            <a:endParaRPr lang="en-US" alt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325676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1"/>
          <p:cNvSpPr>
            <a:spLocks noGrp="1"/>
          </p:cNvSpPr>
          <p:nvPr>
            <p:ph type="sldNum" sz="quarter" idx="10"/>
          </p:nvPr>
        </p:nvSpPr>
        <p:spPr bwMode="auto">
          <a:xfrm>
            <a:off x="4813300" y="6302375"/>
            <a:ext cx="508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A5365ECA-7EF3-4F44-BA74-747A8DF0C968}" type="slidenum">
              <a:rPr lang="en-US" altLang="en-US" smtClean="0">
                <a:solidFill>
                  <a:srgbClr val="898989"/>
                </a:solidFill>
                <a:latin typeface="Arial" charset="0"/>
                <a:cs typeface="Arial" charset="0"/>
              </a:rPr>
              <a:pPr eaLnBrk="1" hangingPunct="1"/>
              <a:t>38</a:t>
            </a:fld>
            <a:endParaRPr lang="en-US" altLang="en-US">
              <a:solidFill>
                <a:srgbClr val="898989"/>
              </a:solidFill>
              <a:latin typeface="Arial" charset="0"/>
              <a:cs typeface="Arial" charset="0"/>
            </a:endParaRPr>
          </a:p>
        </p:txBody>
      </p:sp>
      <p:sp>
        <p:nvSpPr>
          <p:cNvPr id="7171" name="TextBox 19"/>
          <p:cNvSpPr txBox="1">
            <a:spLocks noChangeArrowheads="1"/>
          </p:cNvSpPr>
          <p:nvPr/>
        </p:nvSpPr>
        <p:spPr bwMode="auto">
          <a:xfrm>
            <a:off x="342900" y="373063"/>
            <a:ext cx="84867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altLang="en-US" sz="2800" b="1" dirty="0">
                <a:solidFill>
                  <a:srgbClr val="000090"/>
                </a:solidFill>
                <a:latin typeface="Arial" charset="0"/>
                <a:cs typeface="Arial" charset="0"/>
              </a:rPr>
              <a:t>Questions?</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6300" y="1447151"/>
            <a:ext cx="7581900" cy="4404563"/>
          </a:xfrm>
          <a:prstGeom prst="rect">
            <a:avLst/>
          </a:prstGeom>
        </p:spPr>
      </p:pic>
    </p:spTree>
    <p:extLst>
      <p:ext uri="{BB962C8B-B14F-4D97-AF65-F5344CB8AC3E}">
        <p14:creationId xmlns:p14="http://schemas.microsoft.com/office/powerpoint/2010/main" val="5351691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https://upload.wikimedia.org/wikipedia/commons/9/9b/Peachtree_Street%2C_1882.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07406" y="1182305"/>
            <a:ext cx="4046898" cy="3429746"/>
          </a:xfrm>
          <a:prstGeom prst="rect">
            <a:avLst/>
          </a:prstGeom>
          <a:noFill/>
          <a:ln>
            <a:solidFill>
              <a:schemeClr val="tx1">
                <a:lumMod val="50000"/>
                <a:lumOff val="50000"/>
              </a:schemeClr>
            </a:solidFill>
          </a:ln>
          <a:extLst>
            <a:ext uri="{909E8E84-426E-40DD-AFC4-6F175D3DCCD1}">
              <a14:hiddenFill xmlns:a14="http://schemas.microsoft.com/office/drawing/2010/main">
                <a:solidFill>
                  <a:srgbClr val="FFFFFF"/>
                </a:solidFill>
              </a14:hiddenFill>
            </a:ext>
          </a:extLst>
        </p:spPr>
      </p:pic>
      <p:sp>
        <p:nvSpPr>
          <p:cNvPr id="7170" name="Slide Number Placeholder 1"/>
          <p:cNvSpPr>
            <a:spLocks noGrp="1"/>
          </p:cNvSpPr>
          <p:nvPr>
            <p:ph type="sldNum" sz="quarter" idx="10"/>
          </p:nvPr>
        </p:nvSpPr>
        <p:spPr bwMode="auto">
          <a:xfrm>
            <a:off x="4813300" y="6302375"/>
            <a:ext cx="508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A5365ECA-7EF3-4F44-BA74-747A8DF0C968}" type="slidenum">
              <a:rPr lang="en-US" altLang="en-US" smtClean="0">
                <a:solidFill>
                  <a:srgbClr val="898989"/>
                </a:solidFill>
                <a:latin typeface="Arial" charset="0"/>
                <a:cs typeface="Arial" charset="0"/>
              </a:rPr>
              <a:pPr eaLnBrk="1" hangingPunct="1"/>
              <a:t>4</a:t>
            </a:fld>
            <a:endParaRPr lang="en-US" altLang="en-US">
              <a:solidFill>
                <a:srgbClr val="898989"/>
              </a:solidFill>
              <a:latin typeface="Arial" charset="0"/>
              <a:cs typeface="Arial" charset="0"/>
            </a:endParaRPr>
          </a:p>
        </p:txBody>
      </p:sp>
      <p:sp>
        <p:nvSpPr>
          <p:cNvPr id="7171" name="TextBox 19"/>
          <p:cNvSpPr txBox="1">
            <a:spLocks noChangeArrowheads="1"/>
          </p:cNvSpPr>
          <p:nvPr/>
        </p:nvSpPr>
        <p:spPr bwMode="auto">
          <a:xfrm>
            <a:off x="342900" y="373063"/>
            <a:ext cx="84867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altLang="en-US" sz="2800" b="1" dirty="0">
                <a:solidFill>
                  <a:srgbClr val="000090"/>
                </a:solidFill>
                <a:latin typeface="Arial" charset="0"/>
                <a:cs typeface="Arial" charset="0"/>
              </a:rPr>
              <a:t>The Early Years</a:t>
            </a:r>
          </a:p>
        </p:txBody>
      </p:sp>
      <p:pic>
        <p:nvPicPr>
          <p:cNvPr id="2054" name="Picture 6" descr="http://railga.com/oddend/streetrail/atlantastr2a.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813299" y="4114949"/>
            <a:ext cx="3678850" cy="2019215"/>
          </a:xfrm>
          <a:prstGeom prst="rect">
            <a:avLst/>
          </a:prstGeom>
          <a:noFill/>
          <a:ln>
            <a:solidFill>
              <a:schemeClr val="tx1">
                <a:lumMod val="50000"/>
                <a:lumOff val="50000"/>
              </a:schemeClr>
            </a:solidFill>
          </a:ln>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407406" y="4612051"/>
            <a:ext cx="4046898" cy="1538883"/>
          </a:xfrm>
          <a:prstGeom prst="rect">
            <a:avLst/>
          </a:prstGeom>
          <a:noFill/>
        </p:spPr>
        <p:txBody>
          <a:bodyPr wrap="square" rtlCol="0">
            <a:spAutoFit/>
          </a:bodyPr>
          <a:lstStyle/>
          <a:p>
            <a:pPr algn="r">
              <a:spcBef>
                <a:spcPts val="0"/>
              </a:spcBef>
              <a:spcAft>
                <a:spcPts val="600"/>
              </a:spcAft>
            </a:pPr>
            <a:r>
              <a:rPr lang="en-US" sz="1400" i="1" dirty="0"/>
              <a:t>Above: a mule car on Peachtree St in 1872.  At the location of today’s Five Points Station.</a:t>
            </a:r>
          </a:p>
          <a:p>
            <a:pPr algn="r">
              <a:spcBef>
                <a:spcPts val="0"/>
              </a:spcBef>
              <a:spcAft>
                <a:spcPts val="600"/>
              </a:spcAft>
            </a:pPr>
            <a:r>
              <a:rPr lang="en-US" sz="1400" i="1" dirty="0"/>
              <a:t>Upper Right: Track construction at Five Points, 1891.</a:t>
            </a:r>
          </a:p>
          <a:p>
            <a:pPr algn="r">
              <a:spcBef>
                <a:spcPts val="0"/>
              </a:spcBef>
              <a:spcAft>
                <a:spcPts val="600"/>
              </a:spcAft>
            </a:pPr>
            <a:r>
              <a:rPr lang="en-US" sz="1400" i="1" dirty="0"/>
              <a:t>Right: </a:t>
            </a:r>
            <a:r>
              <a:rPr lang="en-US" sz="1400" b="1" i="1" dirty="0">
                <a:solidFill>
                  <a:srgbClr val="000090"/>
                </a:solidFill>
              </a:rPr>
              <a:t>Atlanta &amp; Edgewood Street Railroad</a:t>
            </a:r>
            <a:r>
              <a:rPr lang="en-US" sz="1400" i="1" dirty="0"/>
              <a:t> car barn on Edgewood Ave circa 1894. The building still stands today as an event facility.  </a:t>
            </a:r>
          </a:p>
        </p:txBody>
      </p:sp>
      <p:pic>
        <p:nvPicPr>
          <p:cNvPr id="4" name="Picture 3"/>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813299" y="1182305"/>
            <a:ext cx="3678851" cy="2864594"/>
          </a:xfrm>
          <a:prstGeom prst="rect">
            <a:avLst/>
          </a:prstGeom>
          <a:ln>
            <a:solidFill>
              <a:schemeClr val="tx1">
                <a:lumMod val="50000"/>
                <a:lumOff val="50000"/>
              </a:schemeClr>
            </a:solidFill>
          </a:ln>
        </p:spPr>
      </p:pic>
      <p:sp>
        <p:nvSpPr>
          <p:cNvPr id="3" name="TextBox 2"/>
          <p:cNvSpPr txBox="1"/>
          <p:nvPr/>
        </p:nvSpPr>
        <p:spPr>
          <a:xfrm>
            <a:off x="5514109" y="6361826"/>
            <a:ext cx="2978041" cy="246221"/>
          </a:xfrm>
          <a:prstGeom prst="rect">
            <a:avLst/>
          </a:prstGeom>
          <a:noFill/>
        </p:spPr>
        <p:txBody>
          <a:bodyPr wrap="square" rtlCol="0">
            <a:spAutoFit/>
          </a:bodyPr>
          <a:lstStyle/>
          <a:p>
            <a:pPr algn="r"/>
            <a:r>
              <a:rPr lang="en-US" sz="1000" i="1" dirty="0"/>
              <a:t>Photo credits: Railga.com, New South Construction</a:t>
            </a:r>
          </a:p>
        </p:txBody>
      </p:sp>
    </p:spTree>
    <p:extLst>
      <p:ext uri="{BB962C8B-B14F-4D97-AF65-F5344CB8AC3E}">
        <p14:creationId xmlns:p14="http://schemas.microsoft.com/office/powerpoint/2010/main" val="19825388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1"/>
          <p:cNvSpPr>
            <a:spLocks noGrp="1"/>
          </p:cNvSpPr>
          <p:nvPr>
            <p:ph type="sldNum" sz="quarter" idx="10"/>
          </p:nvPr>
        </p:nvSpPr>
        <p:spPr bwMode="auto">
          <a:xfrm>
            <a:off x="4813300" y="6302375"/>
            <a:ext cx="508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A5365ECA-7EF3-4F44-BA74-747A8DF0C968}" type="slidenum">
              <a:rPr lang="en-US" altLang="en-US" smtClean="0">
                <a:solidFill>
                  <a:srgbClr val="898989"/>
                </a:solidFill>
                <a:latin typeface="Arial" charset="0"/>
                <a:cs typeface="Arial" charset="0"/>
              </a:rPr>
              <a:pPr eaLnBrk="1" hangingPunct="1"/>
              <a:t>5</a:t>
            </a:fld>
            <a:endParaRPr lang="en-US" altLang="en-US">
              <a:solidFill>
                <a:srgbClr val="898989"/>
              </a:solidFill>
              <a:latin typeface="Arial" charset="0"/>
              <a:cs typeface="Arial" charset="0"/>
            </a:endParaRPr>
          </a:p>
        </p:txBody>
      </p:sp>
      <p:sp>
        <p:nvSpPr>
          <p:cNvPr id="7171" name="TextBox 19"/>
          <p:cNvSpPr txBox="1">
            <a:spLocks noChangeArrowheads="1"/>
          </p:cNvSpPr>
          <p:nvPr/>
        </p:nvSpPr>
        <p:spPr bwMode="auto">
          <a:xfrm>
            <a:off x="342900" y="373063"/>
            <a:ext cx="84867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altLang="en-US" sz="2800" b="1" dirty="0">
                <a:solidFill>
                  <a:srgbClr val="000090"/>
                </a:solidFill>
                <a:latin typeface="Arial" charset="0"/>
                <a:cs typeface="Arial" charset="0"/>
              </a:rPr>
              <a:t>Second Battle of Atlanta</a:t>
            </a:r>
          </a:p>
        </p:txBody>
      </p:sp>
      <p:sp>
        <p:nvSpPr>
          <p:cNvPr id="7" name="TextBox 3"/>
          <p:cNvSpPr txBox="1">
            <a:spLocks noChangeArrowheads="1"/>
          </p:cNvSpPr>
          <p:nvPr/>
        </p:nvSpPr>
        <p:spPr bwMode="auto">
          <a:xfrm>
            <a:off x="342900" y="4297187"/>
            <a:ext cx="8486775"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marL="342900" indent="-342900" eaLnBrk="1" hangingPunct="1">
              <a:buFont typeface="Wingdings" panose="05000000000000000000" pitchFamily="2" charset="2"/>
              <a:buChar char="§"/>
              <a:defRPr/>
            </a:pPr>
            <a:r>
              <a:rPr lang="en-US" altLang="en-US" sz="2000" dirty="0">
                <a:latin typeface="Arial" panose="020B0604020202020204" pitchFamily="34" charset="0"/>
                <a:cs typeface="Arial" panose="020B0604020202020204" pitchFamily="34" charset="0"/>
              </a:rPr>
              <a:t>Two feuding figures: Joel Hurt and Henry M. Atkinson</a:t>
            </a:r>
          </a:p>
          <a:p>
            <a:pPr marL="342900" indent="-342900" eaLnBrk="1" hangingPunct="1">
              <a:buFont typeface="Wingdings" panose="05000000000000000000" pitchFamily="2" charset="2"/>
              <a:buChar char="§"/>
              <a:defRPr/>
            </a:pPr>
            <a:r>
              <a:rPr lang="en-US" altLang="en-US" sz="2000" dirty="0">
                <a:latin typeface="Arial" panose="020B0604020202020204" pitchFamily="34" charset="0"/>
                <a:cs typeface="Arial" panose="020B0604020202020204" pitchFamily="34" charset="0"/>
              </a:rPr>
              <a:t>Built competing lines blocks away, created legal obstructions, vandalized each other’s tracks; even rumors of a duel.</a:t>
            </a:r>
          </a:p>
          <a:p>
            <a:pPr marL="342900" indent="-342900" eaLnBrk="1" hangingPunct="1">
              <a:buFont typeface="Wingdings" panose="05000000000000000000" pitchFamily="2" charset="2"/>
              <a:buChar char="§"/>
              <a:defRPr/>
            </a:pPr>
            <a:r>
              <a:rPr lang="en-US" altLang="en-US" sz="2000" dirty="0">
                <a:latin typeface="Arial" panose="020B0604020202020204" pitchFamily="34" charset="0"/>
                <a:cs typeface="Arial" panose="020B0604020202020204" pitchFamily="34" charset="0"/>
              </a:rPr>
              <a:t>Hurt’s </a:t>
            </a:r>
            <a:r>
              <a:rPr lang="en-US" altLang="en-US" sz="2000" b="1" dirty="0">
                <a:solidFill>
                  <a:srgbClr val="000090"/>
                </a:solidFill>
                <a:latin typeface="Arial" panose="020B0604020202020204" pitchFamily="34" charset="0"/>
                <a:cs typeface="Arial" panose="020B0604020202020204" pitchFamily="34" charset="0"/>
              </a:rPr>
              <a:t>Atlanta Consolidated Street Ry</a:t>
            </a:r>
            <a:r>
              <a:rPr lang="en-US" altLang="en-US" sz="2000" b="1" dirty="0">
                <a:latin typeface="Arial" panose="020B0604020202020204" pitchFamily="34" charset="0"/>
                <a:cs typeface="Arial" panose="020B0604020202020204" pitchFamily="34" charset="0"/>
              </a:rPr>
              <a:t> </a:t>
            </a:r>
            <a:r>
              <a:rPr lang="en-US" altLang="en-US" sz="2000" dirty="0">
                <a:latin typeface="Arial" panose="020B0604020202020204" pitchFamily="34" charset="0"/>
                <a:cs typeface="Arial" panose="020B0604020202020204" pitchFamily="34" charset="0"/>
              </a:rPr>
              <a:t>ultimately merged into Atkinson’s </a:t>
            </a:r>
            <a:r>
              <a:rPr lang="en-US" altLang="en-US" sz="2000" b="1" dirty="0">
                <a:solidFill>
                  <a:srgbClr val="000090"/>
                </a:solidFill>
                <a:latin typeface="Arial" panose="020B0604020202020204" pitchFamily="34" charset="0"/>
                <a:cs typeface="Arial" panose="020B0604020202020204" pitchFamily="34" charset="0"/>
              </a:rPr>
              <a:t>Atlanta Railway &amp; Power Co</a:t>
            </a:r>
            <a:r>
              <a:rPr lang="en-US" altLang="en-US" sz="2000" b="1" dirty="0">
                <a:latin typeface="Arial" panose="020B0604020202020204" pitchFamily="34" charset="0"/>
                <a:cs typeface="Arial" panose="020B0604020202020204" pitchFamily="34" charset="0"/>
              </a:rPr>
              <a:t>, </a:t>
            </a:r>
            <a:r>
              <a:rPr lang="en-US" altLang="en-US" sz="2000" dirty="0">
                <a:latin typeface="Arial" panose="020B0604020202020204" pitchFamily="34" charset="0"/>
                <a:cs typeface="Arial" panose="020B0604020202020204" pitchFamily="34" charset="0"/>
              </a:rPr>
              <a:t>forming </a:t>
            </a:r>
            <a:r>
              <a:rPr lang="en-US" altLang="en-US" sz="2000" b="1" dirty="0">
                <a:solidFill>
                  <a:srgbClr val="000090"/>
                </a:solidFill>
                <a:latin typeface="Arial" panose="020B0604020202020204" pitchFamily="34" charset="0"/>
                <a:cs typeface="Arial" panose="020B0604020202020204" pitchFamily="34" charset="0"/>
              </a:rPr>
              <a:t>Georgia Railway &amp; Power (GR&amp;P)</a:t>
            </a:r>
            <a:r>
              <a:rPr lang="en-US" altLang="en-US" sz="2000" dirty="0">
                <a:latin typeface="Arial" panose="020B0604020202020204" pitchFamily="34" charset="0"/>
                <a:cs typeface="Arial" panose="020B0604020202020204" pitchFamily="34" charset="0"/>
              </a:rPr>
              <a:t>.</a:t>
            </a:r>
          </a:p>
        </p:txBody>
      </p:sp>
      <p:pic>
        <p:nvPicPr>
          <p:cNvPr id="8" name="Picture 2" descr="http://railga.com/oddend/streetrail/atlantastr2d.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42900" y="1193129"/>
            <a:ext cx="4103304" cy="2842768"/>
          </a:xfrm>
          <a:prstGeom prst="rect">
            <a:avLst/>
          </a:prstGeom>
          <a:noFill/>
          <a:ln>
            <a:solidFill>
              <a:schemeClr val="tx1">
                <a:lumMod val="50000"/>
                <a:lumOff val="50000"/>
              </a:schemeClr>
            </a:solidFill>
          </a:ln>
          <a:extLst>
            <a:ext uri="{909E8E84-426E-40DD-AFC4-6F175D3DCCD1}">
              <a14:hiddenFill xmlns:a14="http://schemas.microsoft.com/office/drawing/2010/main">
                <a:solidFill>
                  <a:srgbClr val="FFFFFF"/>
                </a:solidFill>
              </a14:hiddenFill>
            </a:ext>
          </a:extLst>
        </p:spPr>
      </p:pic>
      <p:pic>
        <p:nvPicPr>
          <p:cNvPr id="9" name="Picture 4" descr="http://railga.com/oddend/streetrail/atlantastr3a.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508626" y="1196351"/>
            <a:ext cx="4321049" cy="2839546"/>
          </a:xfrm>
          <a:prstGeom prst="rect">
            <a:avLst/>
          </a:prstGeom>
          <a:noFill/>
          <a:ln>
            <a:solidFill>
              <a:schemeClr val="tx1">
                <a:lumMod val="50000"/>
                <a:lumOff val="50000"/>
              </a:schemeClr>
            </a:solidFill>
          </a:ln>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5514109" y="6361826"/>
            <a:ext cx="2978041" cy="246221"/>
          </a:xfrm>
          <a:prstGeom prst="rect">
            <a:avLst/>
          </a:prstGeom>
          <a:noFill/>
        </p:spPr>
        <p:txBody>
          <a:bodyPr wrap="square" rtlCol="0">
            <a:spAutoFit/>
          </a:bodyPr>
          <a:lstStyle/>
          <a:p>
            <a:pPr algn="r"/>
            <a:r>
              <a:rPr lang="en-US" sz="1000" i="1" dirty="0"/>
              <a:t>Photo credits: Railga.com, New South Construction</a:t>
            </a:r>
          </a:p>
        </p:txBody>
      </p:sp>
    </p:spTree>
    <p:extLst>
      <p:ext uri="{BB962C8B-B14F-4D97-AF65-F5344CB8AC3E}">
        <p14:creationId xmlns:p14="http://schemas.microsoft.com/office/powerpoint/2010/main" val="657827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1"/>
          <p:cNvSpPr>
            <a:spLocks noGrp="1"/>
          </p:cNvSpPr>
          <p:nvPr>
            <p:ph type="sldNum" sz="quarter" idx="10"/>
          </p:nvPr>
        </p:nvSpPr>
        <p:spPr bwMode="auto">
          <a:xfrm>
            <a:off x="4813300" y="6302375"/>
            <a:ext cx="508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A5365ECA-7EF3-4F44-BA74-747A8DF0C968}" type="slidenum">
              <a:rPr lang="en-US" altLang="en-US" smtClean="0">
                <a:solidFill>
                  <a:srgbClr val="898989"/>
                </a:solidFill>
                <a:latin typeface="Arial" charset="0"/>
                <a:cs typeface="Arial" charset="0"/>
              </a:rPr>
              <a:pPr eaLnBrk="1" hangingPunct="1"/>
              <a:t>6</a:t>
            </a:fld>
            <a:endParaRPr lang="en-US" altLang="en-US">
              <a:solidFill>
                <a:srgbClr val="898989"/>
              </a:solidFill>
              <a:latin typeface="Arial" charset="0"/>
              <a:cs typeface="Arial" charset="0"/>
            </a:endParaRPr>
          </a:p>
        </p:txBody>
      </p:sp>
      <p:sp>
        <p:nvSpPr>
          <p:cNvPr id="7171" name="TextBox 19"/>
          <p:cNvSpPr txBox="1">
            <a:spLocks noChangeArrowheads="1"/>
          </p:cNvSpPr>
          <p:nvPr/>
        </p:nvSpPr>
        <p:spPr bwMode="auto">
          <a:xfrm>
            <a:off x="342900" y="373063"/>
            <a:ext cx="84867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altLang="en-US" sz="2800" b="1" dirty="0">
                <a:solidFill>
                  <a:srgbClr val="000090"/>
                </a:solidFill>
                <a:latin typeface="Arial" charset="0"/>
                <a:cs typeface="Arial" charset="0"/>
              </a:rPr>
              <a:t>The Georgia Power Years</a:t>
            </a:r>
          </a:p>
        </p:txBody>
      </p:sp>
      <p:sp>
        <p:nvSpPr>
          <p:cNvPr id="10" name="Rectangle 9"/>
          <p:cNvSpPr/>
          <p:nvPr/>
        </p:nvSpPr>
        <p:spPr>
          <a:xfrm>
            <a:off x="349240" y="1171092"/>
            <a:ext cx="5806398" cy="461665"/>
          </a:xfrm>
          <a:prstGeom prst="rect">
            <a:avLst/>
          </a:prstGeom>
        </p:spPr>
        <p:txBody>
          <a:bodyPr wrap="none">
            <a:spAutoFit/>
          </a:bodyPr>
          <a:lstStyle/>
          <a:p>
            <a:pPr marL="0" indent="0" eaLnBrk="1" hangingPunct="1">
              <a:defRPr/>
            </a:pPr>
            <a:r>
              <a:rPr lang="en-US" altLang="en-US" sz="2400" b="1" dirty="0">
                <a:latin typeface="Arial" panose="020B0604020202020204" pitchFamily="34" charset="0"/>
                <a:cs typeface="Arial" panose="020B0604020202020204" pitchFamily="34" charset="0"/>
              </a:rPr>
              <a:t>Period of Expansion and Improvement</a:t>
            </a:r>
          </a:p>
        </p:txBody>
      </p:sp>
      <p:sp>
        <p:nvSpPr>
          <p:cNvPr id="12" name="TextBox 3"/>
          <p:cNvSpPr txBox="1">
            <a:spLocks noChangeArrowheads="1"/>
          </p:cNvSpPr>
          <p:nvPr/>
        </p:nvSpPr>
        <p:spPr bwMode="auto">
          <a:xfrm>
            <a:off x="357191" y="1798433"/>
            <a:ext cx="2766255" cy="4478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marL="342900" indent="-342900" eaLnBrk="1" hangingPunct="1">
              <a:spcAft>
                <a:spcPts val="600"/>
              </a:spcAft>
              <a:buFont typeface="Wingdings" panose="05000000000000000000" pitchFamily="2" charset="2"/>
              <a:buChar char="§"/>
              <a:defRPr/>
            </a:pPr>
            <a:r>
              <a:rPr lang="en-US" altLang="en-US" sz="2000" dirty="0">
                <a:latin typeface="Arial" panose="020B0604020202020204" pitchFamily="34" charset="0"/>
                <a:cs typeface="Arial" panose="020B0604020202020204" pitchFamily="34" charset="0"/>
              </a:rPr>
              <a:t>System trimmed after the “Second Battle of Atlanta”</a:t>
            </a:r>
          </a:p>
          <a:p>
            <a:pPr marL="342900" indent="-342900" eaLnBrk="1" hangingPunct="1">
              <a:spcAft>
                <a:spcPts val="600"/>
              </a:spcAft>
              <a:buFont typeface="Wingdings" panose="05000000000000000000" pitchFamily="2" charset="2"/>
              <a:buChar char="§"/>
              <a:defRPr/>
            </a:pPr>
            <a:r>
              <a:rPr lang="en-US" altLang="en-US" sz="2000" dirty="0">
                <a:latin typeface="Arial" panose="020B0604020202020204" pitchFamily="34" charset="0"/>
                <a:cs typeface="Arial" panose="020B0604020202020204" pitchFamily="34" charset="0"/>
              </a:rPr>
              <a:t>Profitable routes double-tracked</a:t>
            </a:r>
          </a:p>
          <a:p>
            <a:pPr marL="342900" indent="-342900" eaLnBrk="1" hangingPunct="1">
              <a:spcAft>
                <a:spcPts val="600"/>
              </a:spcAft>
              <a:buFont typeface="Wingdings" panose="05000000000000000000" pitchFamily="2" charset="2"/>
              <a:buChar char="§"/>
              <a:defRPr/>
            </a:pPr>
            <a:r>
              <a:rPr lang="en-US" altLang="en-US" sz="2000" dirty="0">
                <a:latin typeface="Arial" panose="020B0604020202020204" pitchFamily="34" charset="0"/>
                <a:cs typeface="Arial" panose="020B0604020202020204" pitchFamily="34" charset="0"/>
              </a:rPr>
              <a:t>New interurban lines to suburbs</a:t>
            </a:r>
          </a:p>
          <a:p>
            <a:pPr marL="342900" indent="-342900" eaLnBrk="1" hangingPunct="1">
              <a:spcAft>
                <a:spcPts val="600"/>
              </a:spcAft>
              <a:buFont typeface="Wingdings" panose="05000000000000000000" pitchFamily="2" charset="2"/>
              <a:buChar char="§"/>
              <a:defRPr/>
            </a:pPr>
            <a:r>
              <a:rPr lang="en-US" altLang="en-US" sz="2000" dirty="0">
                <a:latin typeface="Arial" panose="020B0604020202020204" pitchFamily="34" charset="0"/>
                <a:cs typeface="Arial" panose="020B0604020202020204" pitchFamily="34" charset="0"/>
              </a:rPr>
              <a:t>1924 – 200 miles, 404 streetcars</a:t>
            </a:r>
          </a:p>
          <a:p>
            <a:pPr marL="342900" indent="-342900" eaLnBrk="1" hangingPunct="1">
              <a:spcAft>
                <a:spcPts val="600"/>
              </a:spcAft>
              <a:buFont typeface="Wingdings" panose="05000000000000000000" pitchFamily="2" charset="2"/>
              <a:buChar char="§"/>
              <a:defRPr/>
            </a:pPr>
            <a:r>
              <a:rPr lang="en-US" altLang="en-US" sz="2000" dirty="0">
                <a:latin typeface="Arial" panose="020B0604020202020204" pitchFamily="34" charset="0"/>
                <a:cs typeface="Arial" panose="020B0604020202020204" pitchFamily="34" charset="0"/>
              </a:rPr>
              <a:t>1925 - start of bus operations</a:t>
            </a:r>
          </a:p>
          <a:p>
            <a:pPr marL="342900" indent="-342900" eaLnBrk="1" hangingPunct="1">
              <a:spcAft>
                <a:spcPts val="600"/>
              </a:spcAft>
              <a:buFont typeface="Wingdings" panose="05000000000000000000" pitchFamily="2" charset="2"/>
              <a:buChar char="§"/>
              <a:defRPr/>
            </a:pPr>
            <a:r>
              <a:rPr lang="en-US" altLang="en-US" sz="2000" dirty="0">
                <a:latin typeface="Arial" panose="020B0604020202020204" pitchFamily="34" charset="0"/>
                <a:cs typeface="Arial" panose="020B0604020202020204" pitchFamily="34" charset="0"/>
              </a:rPr>
              <a:t>1930 - start of one-man operations</a:t>
            </a:r>
          </a:p>
        </p:txBody>
      </p:sp>
      <p:pic>
        <p:nvPicPr>
          <p:cNvPr id="13" name="Picture 1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226616" y="1855666"/>
            <a:ext cx="5603059" cy="4223800"/>
          </a:xfrm>
          <a:prstGeom prst="rect">
            <a:avLst/>
          </a:prstGeom>
        </p:spPr>
      </p:pic>
      <p:sp>
        <p:nvSpPr>
          <p:cNvPr id="7" name="TextBox 6"/>
          <p:cNvSpPr txBox="1"/>
          <p:nvPr/>
        </p:nvSpPr>
        <p:spPr>
          <a:xfrm>
            <a:off x="5514109" y="6361826"/>
            <a:ext cx="2978041" cy="246221"/>
          </a:xfrm>
          <a:prstGeom prst="rect">
            <a:avLst/>
          </a:prstGeom>
          <a:noFill/>
        </p:spPr>
        <p:txBody>
          <a:bodyPr wrap="square" rtlCol="0">
            <a:spAutoFit/>
          </a:bodyPr>
          <a:lstStyle/>
          <a:p>
            <a:pPr algn="r"/>
            <a:r>
              <a:rPr lang="en-US" sz="1000" i="1" dirty="0"/>
              <a:t>Photo credits: Beeler Report</a:t>
            </a:r>
          </a:p>
        </p:txBody>
      </p:sp>
    </p:spTree>
    <p:extLst>
      <p:ext uri="{BB962C8B-B14F-4D97-AF65-F5344CB8AC3E}">
        <p14:creationId xmlns:p14="http://schemas.microsoft.com/office/powerpoint/2010/main" val="18186938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1"/>
          <p:cNvSpPr>
            <a:spLocks noGrp="1"/>
          </p:cNvSpPr>
          <p:nvPr>
            <p:ph type="sldNum" sz="quarter" idx="10"/>
          </p:nvPr>
        </p:nvSpPr>
        <p:spPr bwMode="auto">
          <a:xfrm>
            <a:off x="4813300" y="6302375"/>
            <a:ext cx="508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A5365ECA-7EF3-4F44-BA74-747A8DF0C968}" type="slidenum">
              <a:rPr lang="en-US" altLang="en-US" smtClean="0">
                <a:solidFill>
                  <a:srgbClr val="898989"/>
                </a:solidFill>
                <a:latin typeface="Arial" charset="0"/>
                <a:cs typeface="Arial" charset="0"/>
              </a:rPr>
              <a:pPr eaLnBrk="1" hangingPunct="1"/>
              <a:t>7</a:t>
            </a:fld>
            <a:endParaRPr lang="en-US" altLang="en-US">
              <a:solidFill>
                <a:srgbClr val="898989"/>
              </a:solidFill>
              <a:latin typeface="Arial" charset="0"/>
              <a:cs typeface="Arial" charset="0"/>
            </a:endParaRPr>
          </a:p>
        </p:txBody>
      </p:sp>
      <p:sp>
        <p:nvSpPr>
          <p:cNvPr id="7171" name="TextBox 19"/>
          <p:cNvSpPr txBox="1">
            <a:spLocks noChangeArrowheads="1"/>
          </p:cNvSpPr>
          <p:nvPr/>
        </p:nvSpPr>
        <p:spPr bwMode="auto">
          <a:xfrm>
            <a:off x="342900" y="373063"/>
            <a:ext cx="84867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altLang="en-US" sz="2800" b="1" dirty="0">
                <a:solidFill>
                  <a:srgbClr val="000090"/>
                </a:solidFill>
                <a:latin typeface="Arial" charset="0"/>
                <a:cs typeface="Arial" charset="0"/>
              </a:rPr>
              <a:t>The Georgia Power Years</a:t>
            </a:r>
          </a:p>
        </p:txBody>
      </p:sp>
      <p:sp>
        <p:nvSpPr>
          <p:cNvPr id="13" name="TextBox 12"/>
          <p:cNvSpPr txBox="1"/>
          <p:nvPr/>
        </p:nvSpPr>
        <p:spPr>
          <a:xfrm>
            <a:off x="4324765" y="5546783"/>
            <a:ext cx="4052238" cy="600164"/>
          </a:xfrm>
          <a:prstGeom prst="rect">
            <a:avLst/>
          </a:prstGeom>
          <a:noFill/>
        </p:spPr>
        <p:txBody>
          <a:bodyPr wrap="square" rtlCol="0">
            <a:spAutoFit/>
          </a:bodyPr>
          <a:lstStyle/>
          <a:p>
            <a:pPr>
              <a:spcBef>
                <a:spcPts val="0"/>
              </a:spcBef>
              <a:spcAft>
                <a:spcPts val="600"/>
              </a:spcAft>
            </a:pPr>
            <a:r>
              <a:rPr lang="en-US" sz="1400" i="1" dirty="0"/>
              <a:t>Top: A streetcar on the #5-Highland/S Pryor line.</a:t>
            </a:r>
          </a:p>
          <a:p>
            <a:pPr>
              <a:spcBef>
                <a:spcPts val="0"/>
              </a:spcBef>
              <a:spcAft>
                <a:spcPts val="600"/>
              </a:spcAft>
            </a:pPr>
            <a:r>
              <a:rPr lang="en-US" sz="1400" i="1" dirty="0"/>
              <a:t>Bottom: Trackless trolleys in downtown.</a:t>
            </a:r>
          </a:p>
        </p:txBody>
      </p:sp>
      <p:sp>
        <p:nvSpPr>
          <p:cNvPr id="17" name="Rectangle 16"/>
          <p:cNvSpPr/>
          <p:nvPr/>
        </p:nvSpPr>
        <p:spPr>
          <a:xfrm>
            <a:off x="4499735" y="1176951"/>
            <a:ext cx="3671198" cy="461665"/>
          </a:xfrm>
          <a:prstGeom prst="rect">
            <a:avLst/>
          </a:prstGeom>
        </p:spPr>
        <p:txBody>
          <a:bodyPr wrap="none">
            <a:spAutoFit/>
          </a:bodyPr>
          <a:lstStyle/>
          <a:p>
            <a:pPr marL="0" indent="0" eaLnBrk="1" hangingPunct="1">
              <a:defRPr/>
            </a:pPr>
            <a:r>
              <a:rPr lang="en-US" altLang="en-US" sz="2400" b="1" dirty="0">
                <a:latin typeface="Arial" panose="020B0604020202020204" pitchFamily="34" charset="0"/>
                <a:cs typeface="Arial" panose="020B0604020202020204" pitchFamily="34" charset="0"/>
              </a:rPr>
              <a:t>Challenges and Change</a:t>
            </a:r>
          </a:p>
        </p:txBody>
      </p:sp>
      <p:sp>
        <p:nvSpPr>
          <p:cNvPr id="18" name="TextBox 3"/>
          <p:cNvSpPr txBox="1">
            <a:spLocks noChangeArrowheads="1"/>
          </p:cNvSpPr>
          <p:nvPr/>
        </p:nvSpPr>
        <p:spPr bwMode="auto">
          <a:xfrm>
            <a:off x="4499736" y="1685089"/>
            <a:ext cx="4329940" cy="3862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marL="0" indent="0" eaLnBrk="1" hangingPunct="1">
              <a:spcAft>
                <a:spcPts val="600"/>
              </a:spcAft>
              <a:defRPr/>
            </a:pPr>
            <a:r>
              <a:rPr lang="en-US" altLang="en-US" sz="2000" b="1" dirty="0">
                <a:latin typeface="Arial" panose="020B0604020202020204" pitchFamily="34" charset="0"/>
                <a:cs typeface="Arial" panose="020B0604020202020204" pitchFamily="34" charset="0"/>
              </a:rPr>
              <a:t>1936	</a:t>
            </a:r>
            <a:r>
              <a:rPr lang="en-US" altLang="en-US" sz="2000" dirty="0">
                <a:latin typeface="Arial" panose="020B0604020202020204" pitchFamily="34" charset="0"/>
                <a:cs typeface="Arial" panose="020B0604020202020204" pitchFamily="34" charset="0"/>
              </a:rPr>
              <a:t>First bus substitutions</a:t>
            </a:r>
          </a:p>
          <a:p>
            <a:pPr marL="0" indent="0" eaLnBrk="1" hangingPunct="1">
              <a:spcAft>
                <a:spcPts val="600"/>
              </a:spcAft>
              <a:defRPr/>
            </a:pPr>
            <a:r>
              <a:rPr lang="en-US" altLang="en-US" sz="2000" b="1" dirty="0">
                <a:latin typeface="Arial" panose="020B0604020202020204" pitchFamily="34" charset="0"/>
                <a:cs typeface="Arial" panose="020B0604020202020204" pitchFamily="34" charset="0"/>
              </a:rPr>
              <a:t>1937	</a:t>
            </a:r>
            <a:r>
              <a:rPr lang="en-US" altLang="en-US" sz="2000" dirty="0">
                <a:latin typeface="Arial" panose="020B0604020202020204" pitchFamily="34" charset="0"/>
                <a:cs typeface="Arial" panose="020B0604020202020204" pitchFamily="34" charset="0"/>
              </a:rPr>
              <a:t>Trackless trolleys introduced</a:t>
            </a:r>
          </a:p>
          <a:p>
            <a:pPr marL="0" indent="0" eaLnBrk="1" hangingPunct="1">
              <a:spcAft>
                <a:spcPts val="600"/>
              </a:spcAft>
              <a:defRPr/>
            </a:pPr>
            <a:r>
              <a:rPr lang="en-US" altLang="en-US" sz="2000" b="1" dirty="0">
                <a:latin typeface="Arial" panose="020B0604020202020204" pitchFamily="34" charset="0"/>
                <a:cs typeface="Arial" panose="020B0604020202020204" pitchFamily="34" charset="0"/>
              </a:rPr>
              <a:t>1940s	</a:t>
            </a:r>
            <a:r>
              <a:rPr lang="en-US" altLang="en-US" sz="2000" dirty="0">
                <a:latin typeface="Arial" panose="020B0604020202020204" pitchFamily="34" charset="0"/>
                <a:cs typeface="Arial" panose="020B0604020202020204" pitchFamily="34" charset="0"/>
              </a:rPr>
              <a:t>WWII delayed trackless 				conversion plans, cut buses, 		and increased streetcar use</a:t>
            </a:r>
          </a:p>
          <a:p>
            <a:pPr marL="0" indent="0" eaLnBrk="1" hangingPunct="1">
              <a:spcAft>
                <a:spcPts val="600"/>
              </a:spcAft>
              <a:defRPr/>
            </a:pPr>
            <a:r>
              <a:rPr lang="en-US" altLang="en-US" sz="2000" b="1" dirty="0">
                <a:latin typeface="Arial" panose="020B0604020202020204" pitchFamily="34" charset="0"/>
                <a:cs typeface="Arial" panose="020B0604020202020204" pitchFamily="34" charset="0"/>
              </a:rPr>
              <a:t>1945</a:t>
            </a:r>
            <a:r>
              <a:rPr lang="en-US" altLang="en-US" sz="2000" dirty="0">
                <a:latin typeface="Arial" panose="020B0604020202020204" pitchFamily="34" charset="0"/>
                <a:cs typeface="Arial" panose="020B0604020202020204" pitchFamily="34" charset="0"/>
              </a:rPr>
              <a:t>	First air-conditioned 				trackless trolley, ridership of 			150,964,244</a:t>
            </a:r>
          </a:p>
          <a:p>
            <a:pPr marL="0" indent="0" eaLnBrk="1" hangingPunct="1">
              <a:spcAft>
                <a:spcPts val="600"/>
              </a:spcAft>
              <a:defRPr/>
            </a:pPr>
            <a:r>
              <a:rPr lang="en-US" altLang="en-US" sz="2000" b="1" dirty="0">
                <a:latin typeface="Arial" panose="020B0604020202020204" pitchFamily="34" charset="0"/>
                <a:cs typeface="Arial" panose="020B0604020202020204" pitchFamily="34" charset="0"/>
              </a:rPr>
              <a:t>1946	</a:t>
            </a:r>
            <a:r>
              <a:rPr lang="en-US" altLang="en-US" sz="2000" dirty="0">
                <a:latin typeface="Arial" panose="020B0604020202020204" pitchFamily="34" charset="0"/>
                <a:cs typeface="Arial" panose="020B0604020202020204" pitchFamily="34" charset="0"/>
              </a:rPr>
              <a:t>Start of wide streetcar/				trackless trolley 	conversions</a:t>
            </a:r>
            <a:endParaRPr lang="en-US" altLang="en-US" sz="2000" b="1" dirty="0">
              <a:latin typeface="Arial" panose="020B0604020202020204" pitchFamily="34" charset="0"/>
              <a:cs typeface="Arial" panose="020B0604020202020204" pitchFamily="34" charset="0"/>
            </a:endParaRPr>
          </a:p>
          <a:p>
            <a:pPr marL="0" indent="0" eaLnBrk="1" hangingPunct="1">
              <a:spcAft>
                <a:spcPts val="600"/>
              </a:spcAft>
              <a:defRPr/>
            </a:pPr>
            <a:r>
              <a:rPr lang="en-US" altLang="en-US" sz="2000" b="1" dirty="0">
                <a:latin typeface="Arial" panose="020B0604020202020204" pitchFamily="34" charset="0"/>
                <a:cs typeface="Arial" panose="020B0604020202020204" pitchFamily="34" charset="0"/>
              </a:rPr>
              <a:t>1949	</a:t>
            </a:r>
            <a:r>
              <a:rPr lang="en-US" altLang="en-US" sz="2000" dirty="0">
                <a:latin typeface="Arial" panose="020B0604020202020204" pitchFamily="34" charset="0"/>
                <a:cs typeface="Arial" panose="020B0604020202020204" pitchFamily="34" charset="0"/>
              </a:rPr>
              <a:t>Last streetcar run</a:t>
            </a:r>
            <a:endParaRPr lang="en-US" altLang="en-US" sz="2000" b="1"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rotWithShape="1">
          <a:blip r:embed="rId3" cstate="email">
            <a:extLst>
              <a:ext uri="{BEBA8EAE-BF5A-486C-A8C5-ECC9F3942E4B}">
                <a14:imgProps xmlns:a14="http://schemas.microsoft.com/office/drawing/2010/main">
                  <a14:imgLayer r:embed="rId4">
                    <a14:imgEffect>
                      <a14:saturation sat="0"/>
                    </a14:imgEffect>
                    <a14:imgEffect>
                      <a14:brightnessContrast bright="-10000" contrast="20000"/>
                    </a14:imgEffect>
                  </a14:imgLayer>
                </a14:imgProps>
              </a:ext>
              <a:ext uri="{28A0092B-C50C-407E-A947-70E740481C1C}">
                <a14:useLocalDpi xmlns:a14="http://schemas.microsoft.com/office/drawing/2010/main"/>
              </a:ext>
            </a:extLst>
          </a:blip>
          <a:srcRect/>
          <a:stretch/>
        </p:blipFill>
        <p:spPr>
          <a:xfrm>
            <a:off x="447240" y="3616387"/>
            <a:ext cx="3782088" cy="2465041"/>
          </a:xfrm>
          <a:prstGeom prst="rect">
            <a:avLst/>
          </a:prstGeom>
          <a:ln>
            <a:solidFill>
              <a:schemeClr val="tx1">
                <a:lumMod val="50000"/>
                <a:lumOff val="50000"/>
              </a:schemeClr>
            </a:solidFill>
          </a:ln>
        </p:spPr>
      </p:pic>
      <p:sp>
        <p:nvSpPr>
          <p:cNvPr id="9" name="TextBox 8"/>
          <p:cNvSpPr txBox="1"/>
          <p:nvPr/>
        </p:nvSpPr>
        <p:spPr>
          <a:xfrm>
            <a:off x="5514109" y="6361826"/>
            <a:ext cx="2978041" cy="553998"/>
          </a:xfrm>
          <a:prstGeom prst="rect">
            <a:avLst/>
          </a:prstGeom>
          <a:noFill/>
        </p:spPr>
        <p:txBody>
          <a:bodyPr wrap="square" rtlCol="0">
            <a:spAutoFit/>
          </a:bodyPr>
          <a:lstStyle/>
          <a:p>
            <a:pPr algn="r"/>
            <a:r>
              <a:rPr lang="en-US" sz="1000" i="1" dirty="0"/>
              <a:t>Photo credits: Rich Krisak Collection </a:t>
            </a:r>
          </a:p>
          <a:p>
            <a:pPr algn="r"/>
            <a:r>
              <a:rPr lang="en-US" sz="1000" i="1" dirty="0"/>
              <a:t>Motor Coach Age Magazine</a:t>
            </a:r>
          </a:p>
          <a:p>
            <a:pPr algn="r"/>
            <a:r>
              <a:rPr lang="en-US" sz="1000" i="1" dirty="0"/>
              <a:t>Jan/Mar 1997 and July/Sep 1998</a:t>
            </a:r>
          </a:p>
        </p:txBody>
      </p:sp>
      <p:pic>
        <p:nvPicPr>
          <p:cNvPr id="10" name="Picture 9"/>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47240" y="1367747"/>
            <a:ext cx="3782088" cy="2194603"/>
          </a:xfrm>
          <a:prstGeom prst="rect">
            <a:avLst/>
          </a:prstGeom>
          <a:ln>
            <a:solidFill>
              <a:schemeClr val="tx1">
                <a:lumMod val="50000"/>
                <a:lumOff val="50000"/>
              </a:schemeClr>
            </a:solidFill>
          </a:ln>
        </p:spPr>
      </p:pic>
    </p:spTree>
    <p:extLst>
      <p:ext uri="{BB962C8B-B14F-4D97-AF65-F5344CB8AC3E}">
        <p14:creationId xmlns:p14="http://schemas.microsoft.com/office/powerpoint/2010/main" val="20850525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1"/>
          <p:cNvSpPr>
            <a:spLocks noGrp="1"/>
          </p:cNvSpPr>
          <p:nvPr>
            <p:ph type="sldNum" sz="quarter" idx="10"/>
          </p:nvPr>
        </p:nvSpPr>
        <p:spPr bwMode="auto">
          <a:xfrm>
            <a:off x="4813300" y="6302375"/>
            <a:ext cx="508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A5365ECA-7EF3-4F44-BA74-747A8DF0C968}" type="slidenum">
              <a:rPr lang="en-US" altLang="en-US" smtClean="0">
                <a:solidFill>
                  <a:srgbClr val="898989"/>
                </a:solidFill>
                <a:latin typeface="Arial" charset="0"/>
                <a:cs typeface="Arial" charset="0"/>
              </a:rPr>
              <a:pPr eaLnBrk="1" hangingPunct="1"/>
              <a:t>8</a:t>
            </a:fld>
            <a:endParaRPr lang="en-US" altLang="en-US">
              <a:solidFill>
                <a:srgbClr val="898989"/>
              </a:solidFill>
              <a:latin typeface="Arial" charset="0"/>
              <a:cs typeface="Arial" charset="0"/>
            </a:endParaRPr>
          </a:p>
        </p:txBody>
      </p:sp>
      <p:sp>
        <p:nvSpPr>
          <p:cNvPr id="7171" name="TextBox 19"/>
          <p:cNvSpPr txBox="1">
            <a:spLocks noChangeArrowheads="1"/>
          </p:cNvSpPr>
          <p:nvPr/>
        </p:nvSpPr>
        <p:spPr bwMode="auto">
          <a:xfrm>
            <a:off x="342900" y="373063"/>
            <a:ext cx="84867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altLang="en-US" sz="2800" b="1" dirty="0">
                <a:solidFill>
                  <a:srgbClr val="000090"/>
                </a:solidFill>
                <a:latin typeface="Arial" charset="0"/>
                <a:cs typeface="Arial" charset="0"/>
              </a:rPr>
              <a:t>The Georgia Power Years</a:t>
            </a:r>
          </a:p>
        </p:txBody>
      </p:sp>
      <p:sp>
        <p:nvSpPr>
          <p:cNvPr id="13" name="TextBox 12"/>
          <p:cNvSpPr txBox="1"/>
          <p:nvPr/>
        </p:nvSpPr>
        <p:spPr>
          <a:xfrm>
            <a:off x="4702174" y="4021562"/>
            <a:ext cx="4127501" cy="1615827"/>
          </a:xfrm>
          <a:prstGeom prst="rect">
            <a:avLst/>
          </a:prstGeom>
          <a:noFill/>
        </p:spPr>
        <p:txBody>
          <a:bodyPr wrap="square" rtlCol="0">
            <a:spAutoFit/>
          </a:bodyPr>
          <a:lstStyle/>
          <a:p>
            <a:pPr>
              <a:spcBef>
                <a:spcPts val="0"/>
              </a:spcBef>
              <a:spcAft>
                <a:spcPts val="600"/>
              </a:spcAft>
            </a:pPr>
            <a:r>
              <a:rPr lang="en-US" sz="1400" i="1" dirty="0"/>
              <a:t>Above: Georgia Power </a:t>
            </a:r>
            <a:r>
              <a:rPr lang="en-US" sz="1400" i="1" dirty="0" err="1"/>
              <a:t>interurbans</a:t>
            </a:r>
            <a:r>
              <a:rPr lang="en-US" sz="1400" i="1" dirty="0"/>
              <a:t> signed for Marietta sit in front of the Butler Street car barn.</a:t>
            </a:r>
          </a:p>
          <a:p>
            <a:pPr>
              <a:spcBef>
                <a:spcPts val="0"/>
              </a:spcBef>
              <a:spcAft>
                <a:spcPts val="600"/>
              </a:spcAft>
            </a:pPr>
            <a:r>
              <a:rPr lang="en-US" sz="1400" i="1" dirty="0"/>
              <a:t>Top left: A Stone Mountain interurban car boards passengers at a waiting shelter.</a:t>
            </a:r>
          </a:p>
          <a:p>
            <a:pPr>
              <a:spcBef>
                <a:spcPts val="0"/>
              </a:spcBef>
              <a:spcAft>
                <a:spcPts val="600"/>
              </a:spcAft>
            </a:pPr>
            <a:r>
              <a:rPr lang="en-US" sz="1400" i="1" dirty="0"/>
              <a:t>Bottom left: Stone Mountain interurban car.</a:t>
            </a:r>
          </a:p>
          <a:p>
            <a:pPr>
              <a:spcBef>
                <a:spcPts val="0"/>
              </a:spcBef>
              <a:spcAft>
                <a:spcPts val="600"/>
              </a:spcAft>
            </a:pPr>
            <a:endParaRPr lang="en-US" sz="1400" i="1" dirty="0"/>
          </a:p>
        </p:txBody>
      </p:sp>
      <p:sp>
        <p:nvSpPr>
          <p:cNvPr id="9" name="TextBox 8"/>
          <p:cNvSpPr txBox="1"/>
          <p:nvPr/>
        </p:nvSpPr>
        <p:spPr>
          <a:xfrm>
            <a:off x="5514109" y="6361826"/>
            <a:ext cx="2978041" cy="246221"/>
          </a:xfrm>
          <a:prstGeom prst="rect">
            <a:avLst/>
          </a:prstGeom>
          <a:noFill/>
        </p:spPr>
        <p:txBody>
          <a:bodyPr wrap="square" rtlCol="0">
            <a:spAutoFit/>
          </a:bodyPr>
          <a:lstStyle/>
          <a:p>
            <a:pPr algn="r"/>
            <a:r>
              <a:rPr lang="en-US" sz="1000" i="1" dirty="0"/>
              <a:t>Photo credits: Rich Krisak Collection </a:t>
            </a:r>
          </a:p>
        </p:txBody>
      </p:sp>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524376" y="1376543"/>
            <a:ext cx="4305300" cy="2185808"/>
          </a:xfrm>
          <a:prstGeom prst="rect">
            <a:avLst/>
          </a:prstGeom>
          <a:ln>
            <a:solidFill>
              <a:schemeClr val="tx1">
                <a:lumMod val="50000"/>
                <a:lumOff val="50000"/>
              </a:schemeClr>
            </a:solidFill>
          </a:ln>
        </p:spPr>
      </p:pic>
      <p:pic>
        <p:nvPicPr>
          <p:cNvPr id="4" name="Picture 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57833" y="3753679"/>
            <a:ext cx="3782087" cy="2294696"/>
          </a:xfrm>
          <a:prstGeom prst="rect">
            <a:avLst/>
          </a:prstGeom>
          <a:ln>
            <a:solidFill>
              <a:schemeClr val="tx1">
                <a:lumMod val="50000"/>
                <a:lumOff val="50000"/>
              </a:schemeClr>
            </a:solidFill>
          </a:ln>
        </p:spPr>
      </p:pic>
      <p:pic>
        <p:nvPicPr>
          <p:cNvPr id="15" name="Picture 2" descr="Riders boarding Stone Mountain Interurban Car 480 in Stone Mountain, c. 1940 "/>
          <p:cNvPicPr>
            <a:picLocks noChangeAspect="1" noChangeArrowheads="1"/>
          </p:cNvPicPr>
          <p:nvPr/>
        </p:nvPicPr>
        <p:blipFill rotWithShape="1">
          <a:blip r:embed="rId5" cstate="email">
            <a:extLst>
              <a:ext uri="{BEBA8EAE-BF5A-486C-A8C5-ECC9F3942E4B}">
                <a14:imgProps xmlns:a14="http://schemas.microsoft.com/office/drawing/2010/main">
                  <a14:imgLayer r:embed="rId6">
                    <a14:imgEffect>
                      <a14:brightnessContrast bright="16000" contrast="11000"/>
                    </a14:imgEffect>
                  </a14:imgLayer>
                </a14:imgProps>
              </a:ext>
              <a:ext uri="{28A0092B-C50C-407E-A947-70E740481C1C}">
                <a14:useLocalDpi xmlns:a14="http://schemas.microsoft.com/office/drawing/2010/main"/>
              </a:ext>
            </a:extLst>
          </a:blip>
          <a:srcRect/>
          <a:stretch/>
        </p:blipFill>
        <p:spPr bwMode="auto">
          <a:xfrm>
            <a:off x="557832" y="1376543"/>
            <a:ext cx="3782088" cy="2185808"/>
          </a:xfrm>
          <a:prstGeom prst="rect">
            <a:avLst/>
          </a:prstGeom>
          <a:noFill/>
          <a:ln>
            <a:solidFill>
              <a:schemeClr val="tx1">
                <a:lumMod val="50000"/>
                <a:lumOff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95153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1"/>
          <p:cNvSpPr>
            <a:spLocks noGrp="1"/>
          </p:cNvSpPr>
          <p:nvPr>
            <p:ph type="sldNum" sz="quarter" idx="10"/>
          </p:nvPr>
        </p:nvSpPr>
        <p:spPr bwMode="auto">
          <a:xfrm>
            <a:off x="4813300" y="6302375"/>
            <a:ext cx="508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A5365ECA-7EF3-4F44-BA74-747A8DF0C968}" type="slidenum">
              <a:rPr lang="en-US" altLang="en-US" smtClean="0">
                <a:solidFill>
                  <a:srgbClr val="898989"/>
                </a:solidFill>
                <a:latin typeface="Arial" charset="0"/>
                <a:cs typeface="Arial" charset="0"/>
              </a:rPr>
              <a:pPr eaLnBrk="1" hangingPunct="1"/>
              <a:t>9</a:t>
            </a:fld>
            <a:endParaRPr lang="en-US" altLang="en-US">
              <a:solidFill>
                <a:srgbClr val="898989"/>
              </a:solidFill>
              <a:latin typeface="Arial" charset="0"/>
              <a:cs typeface="Arial" charset="0"/>
            </a:endParaRPr>
          </a:p>
        </p:txBody>
      </p:sp>
      <p:sp>
        <p:nvSpPr>
          <p:cNvPr id="7171" name="TextBox 19"/>
          <p:cNvSpPr txBox="1">
            <a:spLocks noChangeArrowheads="1"/>
          </p:cNvSpPr>
          <p:nvPr/>
        </p:nvSpPr>
        <p:spPr bwMode="auto">
          <a:xfrm>
            <a:off x="342900" y="373063"/>
            <a:ext cx="84867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altLang="en-US" sz="2800" b="1" dirty="0">
                <a:solidFill>
                  <a:srgbClr val="000090"/>
                </a:solidFill>
                <a:latin typeface="Arial" charset="0"/>
                <a:cs typeface="Arial" charset="0"/>
              </a:rPr>
              <a:t>The Atlanta Transit Years</a:t>
            </a:r>
          </a:p>
        </p:txBody>
      </p:sp>
      <p:sp>
        <p:nvSpPr>
          <p:cNvPr id="9" name="TextBox 3"/>
          <p:cNvSpPr txBox="1">
            <a:spLocks noChangeArrowheads="1"/>
          </p:cNvSpPr>
          <p:nvPr/>
        </p:nvSpPr>
        <p:spPr bwMode="auto">
          <a:xfrm>
            <a:off x="342900" y="1581150"/>
            <a:ext cx="5330825" cy="4616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marL="0" indent="0" eaLnBrk="1" hangingPunct="1">
              <a:spcAft>
                <a:spcPts val="600"/>
              </a:spcAft>
              <a:defRPr/>
            </a:pPr>
            <a:r>
              <a:rPr lang="en-US" altLang="en-US" sz="2200" b="1" dirty="0">
                <a:latin typeface="Arial" panose="020B0604020202020204" pitchFamily="34" charset="0"/>
                <a:cs typeface="Arial" panose="020B0604020202020204" pitchFamily="34" charset="0"/>
              </a:rPr>
              <a:t>1950	</a:t>
            </a:r>
            <a:r>
              <a:rPr lang="en-US" altLang="en-US" sz="2200" dirty="0">
                <a:latin typeface="Arial" panose="020B0604020202020204" pitchFamily="34" charset="0"/>
                <a:cs typeface="Arial" panose="020B0604020202020204" pitchFamily="34" charset="0"/>
              </a:rPr>
              <a:t>37-day strike.  </a:t>
            </a:r>
            <a:r>
              <a:rPr lang="en-US" altLang="en-US" sz="2200" b="1" dirty="0">
                <a:solidFill>
                  <a:srgbClr val="000090"/>
                </a:solidFill>
                <a:latin typeface="Arial" panose="020B0604020202020204" pitchFamily="34" charset="0"/>
                <a:cs typeface="Arial" panose="020B0604020202020204" pitchFamily="34" charset="0"/>
              </a:rPr>
              <a:t>Georgia Power</a:t>
            </a:r>
            <a:r>
              <a:rPr lang="en-US" altLang="en-US" sz="2200" dirty="0">
                <a:solidFill>
                  <a:srgbClr val="000090"/>
                </a:solidFill>
                <a:latin typeface="Arial" panose="020B0604020202020204" pitchFamily="34" charset="0"/>
                <a:cs typeface="Arial" panose="020B0604020202020204" pitchFamily="34" charset="0"/>
              </a:rPr>
              <a:t> 			</a:t>
            </a:r>
            <a:r>
              <a:rPr lang="en-US" altLang="en-US" sz="2200" dirty="0">
                <a:latin typeface="Arial" panose="020B0604020202020204" pitchFamily="34" charset="0"/>
                <a:cs typeface="Arial" panose="020B0604020202020204" pitchFamily="34" charset="0"/>
              </a:rPr>
              <a:t>sells its transit operation to the 			new </a:t>
            </a:r>
            <a:r>
              <a:rPr lang="en-US" altLang="en-US" sz="2200" b="1" dirty="0">
                <a:solidFill>
                  <a:srgbClr val="000090"/>
                </a:solidFill>
                <a:latin typeface="Arial" panose="020B0604020202020204" pitchFamily="34" charset="0"/>
                <a:cs typeface="Arial" panose="020B0604020202020204" pitchFamily="34" charset="0"/>
              </a:rPr>
              <a:t>Atlanta Transit Company</a:t>
            </a:r>
            <a:r>
              <a:rPr lang="en-US" altLang="en-US" sz="2200" dirty="0">
                <a:latin typeface="Arial" panose="020B0604020202020204" pitchFamily="34" charset="0"/>
                <a:cs typeface="Arial" panose="020B0604020202020204" pitchFamily="34" charset="0"/>
              </a:rPr>
              <a:t>.</a:t>
            </a:r>
            <a:endParaRPr lang="en-US" altLang="en-US" sz="2200" b="1" dirty="0">
              <a:latin typeface="Arial" panose="020B0604020202020204" pitchFamily="34" charset="0"/>
              <a:cs typeface="Arial" panose="020B0604020202020204" pitchFamily="34" charset="0"/>
            </a:endParaRPr>
          </a:p>
          <a:p>
            <a:pPr marL="0" indent="0" eaLnBrk="1" hangingPunct="1">
              <a:spcAft>
                <a:spcPts val="600"/>
              </a:spcAft>
              <a:defRPr/>
            </a:pPr>
            <a:r>
              <a:rPr lang="en-US" altLang="en-US" sz="2200" b="1" dirty="0">
                <a:latin typeface="Arial" panose="020B0604020202020204" pitchFamily="34" charset="0"/>
                <a:cs typeface="Arial" panose="020B0604020202020204" pitchFamily="34" charset="0"/>
              </a:rPr>
              <a:t>1951	</a:t>
            </a:r>
            <a:r>
              <a:rPr lang="en-US" altLang="en-US" sz="2200" b="1" dirty="0">
                <a:solidFill>
                  <a:srgbClr val="000090"/>
                </a:solidFill>
                <a:latin typeface="Arial" panose="020B0604020202020204" pitchFamily="34" charset="0"/>
                <a:cs typeface="Arial" panose="020B0604020202020204" pitchFamily="34" charset="0"/>
              </a:rPr>
              <a:t>ATC</a:t>
            </a:r>
            <a:r>
              <a:rPr lang="en-US" altLang="en-US" sz="2200" dirty="0">
                <a:latin typeface="Arial" panose="020B0604020202020204" pitchFamily="34" charset="0"/>
                <a:cs typeface="Arial" panose="020B0604020202020204" pitchFamily="34" charset="0"/>
              </a:rPr>
              <a:t> acquires suburban bus 				company, unifying the system</a:t>
            </a:r>
          </a:p>
          <a:p>
            <a:pPr marL="0" indent="0" eaLnBrk="1" hangingPunct="1">
              <a:spcAft>
                <a:spcPts val="600"/>
              </a:spcAft>
              <a:defRPr/>
            </a:pPr>
            <a:r>
              <a:rPr lang="en-US" altLang="en-US" sz="2200" b="1" dirty="0">
                <a:latin typeface="Arial" panose="020B0604020202020204" pitchFamily="34" charset="0"/>
                <a:cs typeface="Arial" panose="020B0604020202020204" pitchFamily="34" charset="0"/>
              </a:rPr>
              <a:t>1950s	</a:t>
            </a:r>
            <a:r>
              <a:rPr lang="en-US" altLang="en-US" sz="2200" b="1" dirty="0">
                <a:solidFill>
                  <a:srgbClr val="000090"/>
                </a:solidFill>
                <a:latin typeface="Arial" panose="020B0604020202020204" pitchFamily="34" charset="0"/>
                <a:cs typeface="Arial" panose="020B0604020202020204" pitchFamily="34" charset="0"/>
              </a:rPr>
              <a:t>ATC</a:t>
            </a:r>
            <a:r>
              <a:rPr lang="en-US" altLang="en-US" sz="2200" dirty="0">
                <a:latin typeface="Arial" panose="020B0604020202020204" pitchFamily="34" charset="0"/>
                <a:cs typeface="Arial" panose="020B0604020202020204" pitchFamily="34" charset="0"/>
              </a:rPr>
              <a:t> reorganized into the 					</a:t>
            </a:r>
            <a:r>
              <a:rPr lang="en-US" altLang="en-US" sz="2200" b="1" dirty="0">
                <a:solidFill>
                  <a:srgbClr val="000090"/>
                </a:solidFill>
                <a:latin typeface="Arial" panose="020B0604020202020204" pitchFamily="34" charset="0"/>
                <a:cs typeface="Arial" panose="020B0604020202020204" pitchFamily="34" charset="0"/>
              </a:rPr>
              <a:t>Atlanta Transit System (ATS)</a:t>
            </a:r>
            <a:r>
              <a:rPr lang="en-US" altLang="en-US" sz="2200" dirty="0">
                <a:latin typeface="Arial" panose="020B0604020202020204" pitchFamily="34" charset="0"/>
                <a:cs typeface="Arial" panose="020B0604020202020204" pitchFamily="34" charset="0"/>
              </a:rPr>
              <a:t>, 			expands use of trolleybuses.</a:t>
            </a:r>
          </a:p>
          <a:p>
            <a:pPr marL="0" indent="0" eaLnBrk="1" hangingPunct="1">
              <a:spcAft>
                <a:spcPts val="600"/>
              </a:spcAft>
              <a:defRPr/>
            </a:pPr>
            <a:r>
              <a:rPr lang="en-US" altLang="en-US" sz="2200" b="1" dirty="0">
                <a:latin typeface="Arial" panose="020B0604020202020204" pitchFamily="34" charset="0"/>
                <a:cs typeface="Arial" panose="020B0604020202020204" pitchFamily="34" charset="0"/>
              </a:rPr>
              <a:t>1960</a:t>
            </a:r>
            <a:r>
              <a:rPr lang="en-US" altLang="en-US" sz="2200" dirty="0">
                <a:latin typeface="Arial" panose="020B0604020202020204" pitchFamily="34" charset="0"/>
                <a:cs typeface="Arial" panose="020B0604020202020204" pitchFamily="34" charset="0"/>
              </a:rPr>
              <a:t>	</a:t>
            </a:r>
            <a:r>
              <a:rPr lang="en-US" altLang="en-US" sz="2200" b="1" dirty="0">
                <a:solidFill>
                  <a:srgbClr val="000090"/>
                </a:solidFill>
                <a:latin typeface="Arial" panose="020B0604020202020204" pitchFamily="34" charset="0"/>
                <a:cs typeface="Arial" panose="020B0604020202020204" pitchFamily="34" charset="0"/>
              </a:rPr>
              <a:t>ATS</a:t>
            </a:r>
            <a:r>
              <a:rPr lang="en-US" altLang="en-US" sz="2200" dirty="0">
                <a:latin typeface="Arial" panose="020B0604020202020204" pitchFamily="34" charset="0"/>
                <a:cs typeface="Arial" panose="020B0604020202020204" pitchFamily="34" charset="0"/>
              </a:rPr>
              <a:t> starts promoting rapid transit</a:t>
            </a:r>
          </a:p>
          <a:p>
            <a:pPr marL="0" indent="0" eaLnBrk="1" hangingPunct="1">
              <a:spcAft>
                <a:spcPts val="600"/>
              </a:spcAft>
              <a:defRPr/>
            </a:pPr>
            <a:r>
              <a:rPr lang="en-US" altLang="en-US" sz="2200" b="1" dirty="0">
                <a:latin typeface="Arial" panose="020B0604020202020204" pitchFamily="34" charset="0"/>
                <a:cs typeface="Arial" panose="020B0604020202020204" pitchFamily="34" charset="0"/>
              </a:rPr>
              <a:t>1961	</a:t>
            </a:r>
            <a:r>
              <a:rPr lang="en-US" altLang="en-US" sz="2200" dirty="0">
                <a:latin typeface="Arial" panose="020B0604020202020204" pitchFamily="34" charset="0"/>
                <a:cs typeface="Arial" panose="020B0604020202020204" pitchFamily="34" charset="0"/>
              </a:rPr>
              <a:t>First proposed rapid transit plan</a:t>
            </a:r>
            <a:endParaRPr lang="en-US" altLang="en-US" sz="2200" b="1" dirty="0">
              <a:latin typeface="Arial" panose="020B0604020202020204" pitchFamily="34" charset="0"/>
              <a:cs typeface="Arial" panose="020B0604020202020204" pitchFamily="34" charset="0"/>
            </a:endParaRPr>
          </a:p>
          <a:p>
            <a:pPr marL="0" indent="0" eaLnBrk="1" hangingPunct="1">
              <a:spcAft>
                <a:spcPts val="600"/>
              </a:spcAft>
              <a:defRPr/>
            </a:pPr>
            <a:r>
              <a:rPr lang="en-US" altLang="en-US" sz="2200" b="1" dirty="0">
                <a:latin typeface="Arial" panose="020B0604020202020204" pitchFamily="34" charset="0"/>
                <a:cs typeface="Arial" panose="020B0604020202020204" pitchFamily="34" charset="0"/>
              </a:rPr>
              <a:t>1963	</a:t>
            </a:r>
            <a:r>
              <a:rPr lang="en-US" altLang="en-US" sz="2200" dirty="0">
                <a:latin typeface="Arial" panose="020B0604020202020204" pitchFamily="34" charset="0"/>
                <a:cs typeface="Arial" panose="020B0604020202020204" pitchFamily="34" charset="0"/>
              </a:rPr>
              <a:t>Last trackless trolley run</a:t>
            </a:r>
            <a:endParaRPr lang="en-US" altLang="en-US" sz="2200" b="1" dirty="0">
              <a:latin typeface="Arial" panose="020B0604020202020204" pitchFamily="34" charset="0"/>
              <a:cs typeface="Arial" panose="020B0604020202020204" pitchFamily="34" charset="0"/>
            </a:endParaRPr>
          </a:p>
          <a:p>
            <a:pPr marL="0" indent="0" eaLnBrk="1" hangingPunct="1">
              <a:spcAft>
                <a:spcPts val="600"/>
              </a:spcAft>
              <a:defRPr/>
            </a:pPr>
            <a:r>
              <a:rPr lang="en-US" altLang="en-US" sz="2200" b="1" dirty="0">
                <a:latin typeface="Arial" panose="020B0604020202020204" pitchFamily="34" charset="0"/>
                <a:cs typeface="Arial" panose="020B0604020202020204" pitchFamily="34" charset="0"/>
              </a:rPr>
              <a:t>1965	</a:t>
            </a:r>
            <a:r>
              <a:rPr lang="en-US" altLang="en-US" sz="2200" b="1" dirty="0">
                <a:solidFill>
                  <a:srgbClr val="000090"/>
                </a:solidFill>
                <a:latin typeface="Arial" panose="020B0604020202020204" pitchFamily="34" charset="0"/>
                <a:cs typeface="Arial" panose="020B0604020202020204" pitchFamily="34" charset="0"/>
              </a:rPr>
              <a:t>MARTA </a:t>
            </a:r>
            <a:r>
              <a:rPr lang="en-US" altLang="en-US" sz="2200" dirty="0">
                <a:latin typeface="Arial" panose="020B0604020202020204" pitchFamily="34" charset="0"/>
                <a:cs typeface="Arial" panose="020B0604020202020204" pitchFamily="34" charset="0"/>
              </a:rPr>
              <a:t>is created</a:t>
            </a: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73725" y="1182304"/>
            <a:ext cx="3155950" cy="4951859"/>
          </a:xfrm>
          <a:prstGeom prst="rect">
            <a:avLst/>
          </a:prstGeom>
          <a:ln>
            <a:solidFill>
              <a:schemeClr val="tx1">
                <a:lumMod val="50000"/>
                <a:lumOff val="50000"/>
              </a:schemeClr>
            </a:solidFill>
          </a:ln>
        </p:spPr>
      </p:pic>
      <p:sp>
        <p:nvSpPr>
          <p:cNvPr id="8" name="TextBox 7"/>
          <p:cNvSpPr txBox="1"/>
          <p:nvPr/>
        </p:nvSpPr>
        <p:spPr>
          <a:xfrm>
            <a:off x="5514109" y="6361826"/>
            <a:ext cx="2978041" cy="246221"/>
          </a:xfrm>
          <a:prstGeom prst="rect">
            <a:avLst/>
          </a:prstGeom>
          <a:noFill/>
        </p:spPr>
        <p:txBody>
          <a:bodyPr wrap="square" rtlCol="0">
            <a:spAutoFit/>
          </a:bodyPr>
          <a:lstStyle/>
          <a:p>
            <a:pPr algn="r"/>
            <a:r>
              <a:rPr lang="en-US" sz="1000" i="1" dirty="0"/>
              <a:t>Photo credits: Rich Krisak Collection </a:t>
            </a:r>
          </a:p>
        </p:txBody>
      </p:sp>
    </p:spTree>
    <p:extLst>
      <p:ext uri="{BB962C8B-B14F-4D97-AF65-F5344CB8AC3E}">
        <p14:creationId xmlns:p14="http://schemas.microsoft.com/office/powerpoint/2010/main" val="32997884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19106</TotalTime>
  <Words>4149</Words>
  <Application>Microsoft Macintosh PowerPoint</Application>
  <PresentationFormat>On-screen Show (4:3)</PresentationFormat>
  <Paragraphs>460</Paragraphs>
  <Slides>38</Slides>
  <Notes>30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Arial</vt:lpstr>
      <vt:lpstr>Calibri</vt:lpstr>
      <vt:lpstr>MS PGothic</vt:lpstr>
      <vt:lpstr>ＭＳ Ｐゴシック</vt:lpstr>
      <vt:lpstr>Segoe UI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MARTA</Company>
  <LinksUpToDate>false</LinksUpToDate>
  <SharedDoc>false</SharedDoc>
  <HyperlinksChanged>false</HyperlinksChanged>
  <AppVersion>15.0035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Heading</dc:title>
  <dc:creator>Doris Bull</dc:creator>
  <cp:lastModifiedBy>Sandy Campbell</cp:lastModifiedBy>
  <cp:revision>306</cp:revision>
  <cp:lastPrinted>2017-07-09T03:34:47Z</cp:lastPrinted>
  <dcterms:created xsi:type="dcterms:W3CDTF">2014-03-12T20:15:51Z</dcterms:created>
  <dcterms:modified xsi:type="dcterms:W3CDTF">2017-07-09T03:34:49Z</dcterms:modified>
</cp:coreProperties>
</file>